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Hagrid Ultra-Bold" charset="1" panose="00000800000000000000"/>
      <p:regular r:id="rId19"/>
    </p:embeddedFont>
    <p:embeddedFont>
      <p:font typeface="Neue Machina Ultra-Bold" charset="1" panose="00000900000000000000"/>
      <p:regular r:id="rId20"/>
    </p:embeddedFont>
    <p:embeddedFont>
      <p:font typeface="Neue Machina" charset="1" panose="00000500000000000000"/>
      <p:regular r:id="rId21"/>
    </p:embeddedFont>
    <p:embeddedFont>
      <p:font typeface="DM San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D5D7D5"/>
        </a:solidFill>
      </p:bgPr>
    </p:bg>
    <p:spTree>
      <p:nvGrpSpPr>
        <p:cNvPr id="1" name=""/>
        <p:cNvGrpSpPr/>
        <p:nvPr/>
      </p:nvGrpSpPr>
      <p:grpSpPr>
        <a:xfrm>
          <a:off x="0" y="0"/>
          <a:ext cx="0" cy="0"/>
          <a:chOff x="0" y="0"/>
          <a:chExt cx="0" cy="0"/>
        </a:xfrm>
      </p:grpSpPr>
      <p:sp>
        <p:nvSpPr>
          <p:cNvPr name="TextBox 2" id="2"/>
          <p:cNvSpPr txBox="true"/>
          <p:nvPr/>
        </p:nvSpPr>
        <p:spPr>
          <a:xfrm rot="0">
            <a:off x="3128533" y="1797719"/>
            <a:ext cx="12030933" cy="2169795"/>
          </a:xfrm>
          <a:prstGeom prst="rect">
            <a:avLst/>
          </a:prstGeom>
        </p:spPr>
        <p:txBody>
          <a:bodyPr anchor="t" rtlCol="false" tIns="0" lIns="0" bIns="0" rIns="0">
            <a:spAutoFit/>
          </a:bodyPr>
          <a:lstStyle/>
          <a:p>
            <a:pPr algn="l">
              <a:lnSpc>
                <a:spcPts val="7650"/>
              </a:lnSpc>
            </a:pPr>
            <a:r>
              <a:rPr lang="en-US" sz="9000">
                <a:solidFill>
                  <a:srgbClr val="6E332E"/>
                </a:solidFill>
                <a:latin typeface="Hagrid Ultra-Bold"/>
                <a:ea typeface="Hagrid Ultra-Bold"/>
                <a:cs typeface="Hagrid Ultra-Bold"/>
                <a:sym typeface="Hagrid Ultra-Bold"/>
              </a:rPr>
              <a:t>P552 MANUFACTURING</a:t>
            </a:r>
          </a:p>
        </p:txBody>
      </p:sp>
      <p:sp>
        <p:nvSpPr>
          <p:cNvPr name="TextBox 3" id="3"/>
          <p:cNvSpPr txBox="true"/>
          <p:nvPr/>
        </p:nvSpPr>
        <p:spPr>
          <a:xfrm rot="0">
            <a:off x="3837969" y="6662447"/>
            <a:ext cx="5306031" cy="522066"/>
          </a:xfrm>
          <a:prstGeom prst="rect">
            <a:avLst/>
          </a:prstGeom>
        </p:spPr>
        <p:txBody>
          <a:bodyPr anchor="t" rtlCol="false" tIns="0" lIns="0" bIns="0" rIns="0">
            <a:spAutoFit/>
          </a:bodyPr>
          <a:lstStyle/>
          <a:p>
            <a:pPr algn="just">
              <a:lnSpc>
                <a:spcPts val="4299"/>
              </a:lnSpc>
            </a:pPr>
            <a:r>
              <a:rPr lang="en-US" sz="3071">
                <a:solidFill>
                  <a:srgbClr val="6E332E"/>
                </a:solidFill>
                <a:latin typeface="Neue Machina Ultra-Bold"/>
                <a:ea typeface="Neue Machina Ultra-Bold"/>
                <a:cs typeface="Neue Machina Ultra-Bold"/>
                <a:sym typeface="Neue Machina Ultra-Bold"/>
              </a:rPr>
              <a:t>Presented by Group-05</a:t>
            </a:r>
          </a:p>
        </p:txBody>
      </p:sp>
      <p:sp>
        <p:nvSpPr>
          <p:cNvPr name="AutoShape 4" id="4"/>
          <p:cNvSpPr/>
          <p:nvPr/>
        </p:nvSpPr>
        <p:spPr>
          <a:xfrm flipV="true">
            <a:off x="3253298" y="2407928"/>
            <a:ext cx="11501635" cy="3977461"/>
          </a:xfrm>
          <a:prstGeom prst="line">
            <a:avLst/>
          </a:prstGeom>
          <a:ln cap="flat" w="38100">
            <a:solidFill>
              <a:srgbClr val="6E332E"/>
            </a:solidFill>
            <a:prstDash val="solid"/>
            <a:headEnd type="oval" len="lg" w="lg"/>
            <a:tailEnd type="none" len="sm" w="sm"/>
          </a:ln>
        </p:spPr>
      </p:sp>
      <p:sp>
        <p:nvSpPr>
          <p:cNvPr name="AutoShape 5" id="5"/>
          <p:cNvSpPr/>
          <p:nvPr/>
        </p:nvSpPr>
        <p:spPr>
          <a:xfrm>
            <a:off x="-1295873" y="2445144"/>
            <a:ext cx="17250870" cy="6813156"/>
          </a:xfrm>
          <a:prstGeom prst="line">
            <a:avLst/>
          </a:prstGeom>
          <a:ln cap="flat" w="38100">
            <a:solidFill>
              <a:srgbClr val="6E332E"/>
            </a:solidFill>
            <a:prstDash val="solid"/>
            <a:headEnd type="none" len="sm" w="sm"/>
            <a:tailEnd type="oval" len="lg" w="lg"/>
          </a:ln>
        </p:spPr>
      </p:sp>
      <p:grpSp>
        <p:nvGrpSpPr>
          <p:cNvPr name="Group 6" id="6"/>
          <p:cNvGrpSpPr/>
          <p:nvPr/>
        </p:nvGrpSpPr>
        <p:grpSpPr>
          <a:xfrm rot="0">
            <a:off x="4572000" y="8742997"/>
            <a:ext cx="9144000" cy="913690"/>
            <a:chOff x="0" y="0"/>
            <a:chExt cx="2408296" cy="240643"/>
          </a:xfrm>
        </p:grpSpPr>
        <p:sp>
          <p:nvSpPr>
            <p:cNvPr name="Freeform 7" id="7"/>
            <p:cNvSpPr/>
            <p:nvPr/>
          </p:nvSpPr>
          <p:spPr>
            <a:xfrm flipH="false" flipV="false" rot="0">
              <a:off x="0" y="0"/>
              <a:ext cx="2408296" cy="240643"/>
            </a:xfrm>
            <a:custGeom>
              <a:avLst/>
              <a:gdLst/>
              <a:ahLst/>
              <a:cxnLst/>
              <a:rect r="r" b="b" t="t" l="l"/>
              <a:pathLst>
                <a:path h="240643" w="2408296">
                  <a:moveTo>
                    <a:pt x="0" y="0"/>
                  </a:moveTo>
                  <a:lnTo>
                    <a:pt x="2408296" y="0"/>
                  </a:lnTo>
                  <a:lnTo>
                    <a:pt x="2408296" y="240643"/>
                  </a:lnTo>
                  <a:lnTo>
                    <a:pt x="0" y="240643"/>
                  </a:lnTo>
                  <a:close/>
                </a:path>
              </a:pathLst>
            </a:custGeom>
            <a:solidFill>
              <a:srgbClr val="6E332E"/>
            </a:solidFill>
          </p:spPr>
        </p:sp>
        <p:sp>
          <p:nvSpPr>
            <p:cNvPr name="TextBox 8" id="8"/>
            <p:cNvSpPr txBox="true"/>
            <p:nvPr/>
          </p:nvSpPr>
          <p:spPr>
            <a:xfrm>
              <a:off x="0" y="-28575"/>
              <a:ext cx="2408296" cy="26921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298522" y="8912822"/>
            <a:ext cx="7690956" cy="507365"/>
          </a:xfrm>
          <a:prstGeom prst="rect">
            <a:avLst/>
          </a:prstGeom>
        </p:spPr>
        <p:txBody>
          <a:bodyPr anchor="t" rtlCol="false" tIns="0" lIns="0" bIns="0" rIns="0">
            <a:spAutoFit/>
          </a:bodyPr>
          <a:lstStyle/>
          <a:p>
            <a:pPr algn="ctr">
              <a:lnSpc>
                <a:spcPts val="4060"/>
              </a:lnSpc>
            </a:pPr>
            <a:r>
              <a:rPr lang="en-US" sz="2900">
                <a:solidFill>
                  <a:srgbClr val="FFFFFF"/>
                </a:solidFill>
                <a:latin typeface="Neue Machina"/>
                <a:ea typeface="Neue Machina"/>
                <a:cs typeface="Neue Machina"/>
                <a:sym typeface="Neue Machina"/>
              </a:rPr>
              <a:t>ExcelR</a:t>
            </a:r>
          </a:p>
        </p:txBody>
      </p:sp>
      <p:grpSp>
        <p:nvGrpSpPr>
          <p:cNvPr name="Group 10" id="10"/>
          <p:cNvGrpSpPr/>
          <p:nvPr/>
        </p:nvGrpSpPr>
        <p:grpSpPr>
          <a:xfrm rot="0">
            <a:off x="15832684" y="973325"/>
            <a:ext cx="110750" cy="110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332E"/>
            </a:solidFill>
            <a:ln w="19050" cap="sq">
              <a:solidFill>
                <a:srgbClr val="D5D7D5"/>
              </a:solidFill>
              <a:prstDash val="solid"/>
              <a:miter/>
            </a:ln>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3" id="13"/>
          <p:cNvGrpSpPr/>
          <p:nvPr/>
        </p:nvGrpSpPr>
        <p:grpSpPr>
          <a:xfrm rot="0">
            <a:off x="15633392" y="973325"/>
            <a:ext cx="110750" cy="110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332E"/>
            </a:solidFill>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6" id="16"/>
          <p:cNvGrpSpPr/>
          <p:nvPr/>
        </p:nvGrpSpPr>
        <p:grpSpPr>
          <a:xfrm rot="0">
            <a:off x="15434100" y="973325"/>
            <a:ext cx="110750" cy="1107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332E"/>
            </a:solidFill>
            <a:ln w="19050" cap="sq">
              <a:solidFill>
                <a:srgbClr val="D5D7D5"/>
              </a:solidFill>
              <a:prstDash val="solid"/>
              <a:miter/>
            </a:ln>
          </p:spPr>
        </p:sp>
        <p:sp>
          <p:nvSpPr>
            <p:cNvPr name="TextBox 18" id="18"/>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19" id="19"/>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000000"/>
                </a:solidFill>
                <a:latin typeface="Neue Machina"/>
                <a:ea typeface="Neue Machina"/>
                <a:cs typeface="Neue Machina"/>
                <a:sym typeface="Neue Machina"/>
              </a:rPr>
              <a:t>Page 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E332E"/>
        </a:solidFill>
      </p:bgPr>
    </p:bg>
    <p:spTree>
      <p:nvGrpSpPr>
        <p:cNvPr id="1" name=""/>
        <p:cNvGrpSpPr/>
        <p:nvPr/>
      </p:nvGrpSpPr>
      <p:grpSpPr>
        <a:xfrm>
          <a:off x="0" y="0"/>
          <a:ext cx="0" cy="0"/>
          <a:chOff x="0" y="0"/>
          <a:chExt cx="0" cy="0"/>
        </a:xfrm>
      </p:grpSpPr>
      <p:grpSp>
        <p:nvGrpSpPr>
          <p:cNvPr name="Group 2" id="2"/>
          <p:cNvGrpSpPr/>
          <p:nvPr/>
        </p:nvGrpSpPr>
        <p:grpSpPr>
          <a:xfrm rot="0">
            <a:off x="-1312964" y="580144"/>
            <a:ext cx="7875810" cy="1595230"/>
            <a:chOff x="0" y="0"/>
            <a:chExt cx="2074287" cy="420143"/>
          </a:xfrm>
        </p:grpSpPr>
        <p:sp>
          <p:nvSpPr>
            <p:cNvPr name="Freeform 3" id="3"/>
            <p:cNvSpPr/>
            <p:nvPr/>
          </p:nvSpPr>
          <p:spPr>
            <a:xfrm flipH="false" flipV="false" rot="0">
              <a:off x="0" y="0"/>
              <a:ext cx="2074287" cy="420143"/>
            </a:xfrm>
            <a:custGeom>
              <a:avLst/>
              <a:gdLst/>
              <a:ahLst/>
              <a:cxnLst/>
              <a:rect r="r" b="b" t="t" l="l"/>
              <a:pathLst>
                <a:path h="420143" w="2074287">
                  <a:moveTo>
                    <a:pt x="98300" y="0"/>
                  </a:moveTo>
                  <a:lnTo>
                    <a:pt x="1975987" y="0"/>
                  </a:lnTo>
                  <a:cubicBezTo>
                    <a:pt x="2030277" y="0"/>
                    <a:pt x="2074287" y="44010"/>
                    <a:pt x="2074287" y="98300"/>
                  </a:cubicBezTo>
                  <a:lnTo>
                    <a:pt x="2074287" y="321843"/>
                  </a:lnTo>
                  <a:cubicBezTo>
                    <a:pt x="2074287" y="347914"/>
                    <a:pt x="2063931" y="372917"/>
                    <a:pt x="2045496" y="391352"/>
                  </a:cubicBezTo>
                  <a:cubicBezTo>
                    <a:pt x="2027061" y="409786"/>
                    <a:pt x="2002058" y="420143"/>
                    <a:pt x="1975987" y="420143"/>
                  </a:cubicBezTo>
                  <a:lnTo>
                    <a:pt x="98300" y="420143"/>
                  </a:lnTo>
                  <a:cubicBezTo>
                    <a:pt x="72229" y="420143"/>
                    <a:pt x="47226" y="409786"/>
                    <a:pt x="28791" y="391352"/>
                  </a:cubicBezTo>
                  <a:cubicBezTo>
                    <a:pt x="10357" y="372917"/>
                    <a:pt x="0" y="347914"/>
                    <a:pt x="0" y="321843"/>
                  </a:cubicBezTo>
                  <a:lnTo>
                    <a:pt x="0" y="98300"/>
                  </a:lnTo>
                  <a:cubicBezTo>
                    <a:pt x="0" y="72229"/>
                    <a:pt x="10357" y="47226"/>
                    <a:pt x="28791" y="28791"/>
                  </a:cubicBezTo>
                  <a:cubicBezTo>
                    <a:pt x="47226" y="10357"/>
                    <a:pt x="72229" y="0"/>
                    <a:pt x="98300" y="0"/>
                  </a:cubicBezTo>
                  <a:close/>
                </a:path>
              </a:pathLst>
            </a:custGeom>
            <a:solidFill>
              <a:srgbClr val="000000">
                <a:alpha val="0"/>
              </a:srgbClr>
            </a:solidFill>
            <a:ln w="38100" cap="rnd">
              <a:solidFill>
                <a:srgbClr val="D5D7D5"/>
              </a:solidFill>
              <a:prstDash val="solid"/>
              <a:round/>
            </a:ln>
          </p:spPr>
        </p:sp>
        <p:sp>
          <p:nvSpPr>
            <p:cNvPr name="TextBox 4" id="4"/>
            <p:cNvSpPr txBox="true"/>
            <p:nvPr/>
          </p:nvSpPr>
          <p:spPr>
            <a:xfrm>
              <a:off x="0" y="-28575"/>
              <a:ext cx="2074287" cy="44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32684" y="973325"/>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8" id="8"/>
          <p:cNvGrpSpPr/>
          <p:nvPr/>
        </p:nvGrpSpPr>
        <p:grpSpPr>
          <a:xfrm rot="0">
            <a:off x="15633392" y="973325"/>
            <a:ext cx="110750" cy="1107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10" id="10"/>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1" id="11"/>
          <p:cNvGrpSpPr/>
          <p:nvPr/>
        </p:nvGrpSpPr>
        <p:grpSpPr>
          <a:xfrm rot="0">
            <a:off x="15434100" y="973325"/>
            <a:ext cx="110750" cy="1107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13" id="13"/>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Freeform 14" id="14"/>
          <p:cNvSpPr/>
          <p:nvPr/>
        </p:nvSpPr>
        <p:spPr>
          <a:xfrm flipH="false" flipV="false" rot="0">
            <a:off x="638996" y="2439132"/>
            <a:ext cx="16966876" cy="6819168"/>
          </a:xfrm>
          <a:custGeom>
            <a:avLst/>
            <a:gdLst/>
            <a:ahLst/>
            <a:cxnLst/>
            <a:rect r="r" b="b" t="t" l="l"/>
            <a:pathLst>
              <a:path h="6819168" w="16966876">
                <a:moveTo>
                  <a:pt x="0" y="0"/>
                </a:moveTo>
                <a:lnTo>
                  <a:pt x="16966876" y="0"/>
                </a:lnTo>
                <a:lnTo>
                  <a:pt x="16966876" y="6819168"/>
                </a:lnTo>
                <a:lnTo>
                  <a:pt x="0" y="6819168"/>
                </a:lnTo>
                <a:lnTo>
                  <a:pt x="0" y="0"/>
                </a:lnTo>
                <a:close/>
              </a:path>
            </a:pathLst>
          </a:custGeom>
          <a:blipFill>
            <a:blip r:embed="rId2"/>
            <a:stretch>
              <a:fillRect l="0" t="-34" r="-185" b="-34"/>
            </a:stretch>
          </a:blipFill>
        </p:spPr>
      </p:sp>
      <p:sp>
        <p:nvSpPr>
          <p:cNvPr name="TextBox 15" id="15"/>
          <p:cNvSpPr txBox="true"/>
          <p:nvPr/>
        </p:nvSpPr>
        <p:spPr>
          <a:xfrm rot="0">
            <a:off x="1028700" y="1152525"/>
            <a:ext cx="5194877" cy="574294"/>
          </a:xfrm>
          <a:prstGeom prst="rect">
            <a:avLst/>
          </a:prstGeom>
        </p:spPr>
        <p:txBody>
          <a:bodyPr anchor="t" rtlCol="false" tIns="0" lIns="0" bIns="0" rIns="0">
            <a:spAutoFit/>
          </a:bodyPr>
          <a:lstStyle/>
          <a:p>
            <a:pPr algn="l">
              <a:lnSpc>
                <a:spcPts val="4012"/>
              </a:lnSpc>
            </a:pPr>
            <a:r>
              <a:rPr lang="en-US" sz="4612">
                <a:solidFill>
                  <a:srgbClr val="FFFFFF"/>
                </a:solidFill>
                <a:latin typeface="Neue Machina Ultra-Bold"/>
                <a:ea typeface="Neue Machina Ultra-Bold"/>
                <a:cs typeface="Neue Machina Ultra-Bold"/>
                <a:sym typeface="Neue Machina Ultra-Bold"/>
              </a:rPr>
              <a:t>MySQL</a:t>
            </a:r>
          </a:p>
        </p:txBody>
      </p:sp>
      <p:sp>
        <p:nvSpPr>
          <p:cNvPr name="TextBox 16" id="16"/>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ea typeface="Neue Machina"/>
                <a:cs typeface="Neue Machina"/>
                <a:sym typeface="Neue Machina"/>
              </a:rPr>
              <a:t>Page 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E332E"/>
        </a:solidFill>
      </p:bgPr>
    </p:bg>
    <p:spTree>
      <p:nvGrpSpPr>
        <p:cNvPr id="1" name=""/>
        <p:cNvGrpSpPr/>
        <p:nvPr/>
      </p:nvGrpSpPr>
      <p:grpSpPr>
        <a:xfrm>
          <a:off x="0" y="0"/>
          <a:ext cx="0" cy="0"/>
          <a:chOff x="0" y="0"/>
          <a:chExt cx="0" cy="0"/>
        </a:xfrm>
      </p:grpSpPr>
      <p:grpSp>
        <p:nvGrpSpPr>
          <p:cNvPr name="Group 2" id="2"/>
          <p:cNvGrpSpPr/>
          <p:nvPr/>
        </p:nvGrpSpPr>
        <p:grpSpPr>
          <a:xfrm rot="0">
            <a:off x="-1312964" y="580144"/>
            <a:ext cx="8708526" cy="1595230"/>
            <a:chOff x="0" y="0"/>
            <a:chExt cx="2293604" cy="420143"/>
          </a:xfrm>
        </p:grpSpPr>
        <p:sp>
          <p:nvSpPr>
            <p:cNvPr name="Freeform 3" id="3"/>
            <p:cNvSpPr/>
            <p:nvPr/>
          </p:nvSpPr>
          <p:spPr>
            <a:xfrm flipH="false" flipV="false" rot="0">
              <a:off x="0" y="0"/>
              <a:ext cx="2293604" cy="420143"/>
            </a:xfrm>
            <a:custGeom>
              <a:avLst/>
              <a:gdLst/>
              <a:ahLst/>
              <a:cxnLst/>
              <a:rect r="r" b="b" t="t" l="l"/>
              <a:pathLst>
                <a:path h="420143" w="2293604">
                  <a:moveTo>
                    <a:pt x="88900" y="0"/>
                  </a:moveTo>
                  <a:lnTo>
                    <a:pt x="2204703" y="0"/>
                  </a:lnTo>
                  <a:cubicBezTo>
                    <a:pt x="2228281" y="0"/>
                    <a:pt x="2250893" y="9366"/>
                    <a:pt x="2267565" y="26038"/>
                  </a:cubicBezTo>
                  <a:cubicBezTo>
                    <a:pt x="2284237" y="42710"/>
                    <a:pt x="2293604" y="65323"/>
                    <a:pt x="2293604" y="88900"/>
                  </a:cubicBezTo>
                  <a:lnTo>
                    <a:pt x="2293604" y="331242"/>
                  </a:lnTo>
                  <a:cubicBezTo>
                    <a:pt x="2293604" y="380341"/>
                    <a:pt x="2253802" y="420143"/>
                    <a:pt x="2204703" y="420143"/>
                  </a:cubicBezTo>
                  <a:lnTo>
                    <a:pt x="88900" y="420143"/>
                  </a:lnTo>
                  <a:cubicBezTo>
                    <a:pt x="65323" y="420143"/>
                    <a:pt x="42710" y="410777"/>
                    <a:pt x="26038" y="394105"/>
                  </a:cubicBezTo>
                  <a:cubicBezTo>
                    <a:pt x="9366" y="377433"/>
                    <a:pt x="0" y="354820"/>
                    <a:pt x="0" y="331242"/>
                  </a:cubicBezTo>
                  <a:lnTo>
                    <a:pt x="0" y="88900"/>
                  </a:lnTo>
                  <a:cubicBezTo>
                    <a:pt x="0" y="39802"/>
                    <a:pt x="39802" y="0"/>
                    <a:pt x="88900" y="0"/>
                  </a:cubicBezTo>
                  <a:close/>
                </a:path>
              </a:pathLst>
            </a:custGeom>
            <a:solidFill>
              <a:srgbClr val="000000">
                <a:alpha val="0"/>
              </a:srgbClr>
            </a:solidFill>
            <a:ln w="38100" cap="rnd">
              <a:solidFill>
                <a:srgbClr val="D5D7D5"/>
              </a:solidFill>
              <a:prstDash val="solid"/>
              <a:round/>
            </a:ln>
          </p:spPr>
        </p:sp>
        <p:sp>
          <p:nvSpPr>
            <p:cNvPr name="TextBox 4" id="4"/>
            <p:cNvSpPr txBox="true"/>
            <p:nvPr/>
          </p:nvSpPr>
          <p:spPr>
            <a:xfrm>
              <a:off x="0" y="-28575"/>
              <a:ext cx="2293604" cy="44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32684" y="973325"/>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8" id="8"/>
          <p:cNvGrpSpPr/>
          <p:nvPr/>
        </p:nvGrpSpPr>
        <p:grpSpPr>
          <a:xfrm rot="0">
            <a:off x="15633392" y="973325"/>
            <a:ext cx="110750" cy="1107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10" id="10"/>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1" id="11"/>
          <p:cNvGrpSpPr/>
          <p:nvPr/>
        </p:nvGrpSpPr>
        <p:grpSpPr>
          <a:xfrm rot="0">
            <a:off x="15434100" y="973325"/>
            <a:ext cx="110750" cy="1107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13" id="13"/>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Freeform 14" id="14"/>
          <p:cNvSpPr/>
          <p:nvPr/>
        </p:nvSpPr>
        <p:spPr>
          <a:xfrm flipH="false" flipV="false" rot="0">
            <a:off x="2554449" y="2396566"/>
            <a:ext cx="13524158" cy="7607339"/>
          </a:xfrm>
          <a:custGeom>
            <a:avLst/>
            <a:gdLst/>
            <a:ahLst/>
            <a:cxnLst/>
            <a:rect r="r" b="b" t="t" l="l"/>
            <a:pathLst>
              <a:path h="7607339" w="13524158">
                <a:moveTo>
                  <a:pt x="0" y="0"/>
                </a:moveTo>
                <a:lnTo>
                  <a:pt x="13524158" y="0"/>
                </a:lnTo>
                <a:lnTo>
                  <a:pt x="13524158" y="7607339"/>
                </a:lnTo>
                <a:lnTo>
                  <a:pt x="0" y="7607339"/>
                </a:lnTo>
                <a:lnTo>
                  <a:pt x="0" y="0"/>
                </a:lnTo>
                <a:close/>
              </a:path>
            </a:pathLst>
          </a:custGeom>
          <a:blipFill>
            <a:blip r:embed="rId2"/>
            <a:stretch>
              <a:fillRect l="0" t="0" r="0" b="0"/>
            </a:stretch>
          </a:blipFill>
        </p:spPr>
      </p:sp>
      <p:sp>
        <p:nvSpPr>
          <p:cNvPr name="TextBox 15" id="15"/>
          <p:cNvSpPr txBox="true"/>
          <p:nvPr/>
        </p:nvSpPr>
        <p:spPr>
          <a:xfrm rot="0">
            <a:off x="1028700" y="1152525"/>
            <a:ext cx="5819007" cy="574294"/>
          </a:xfrm>
          <a:prstGeom prst="rect">
            <a:avLst/>
          </a:prstGeom>
        </p:spPr>
        <p:txBody>
          <a:bodyPr anchor="t" rtlCol="false" tIns="0" lIns="0" bIns="0" rIns="0">
            <a:spAutoFit/>
          </a:bodyPr>
          <a:lstStyle/>
          <a:p>
            <a:pPr algn="l">
              <a:lnSpc>
                <a:spcPts val="4012"/>
              </a:lnSpc>
            </a:pPr>
            <a:r>
              <a:rPr lang="en-US" sz="4612">
                <a:solidFill>
                  <a:srgbClr val="FFFFFF"/>
                </a:solidFill>
                <a:latin typeface="Neue Machina Ultra-Bold"/>
                <a:ea typeface="Neue Machina Ultra-Bold"/>
                <a:cs typeface="Neue Machina Ultra-Bold"/>
                <a:sym typeface="Neue Machina Ultra-Bold"/>
              </a:rPr>
              <a:t>MySQL </a:t>
            </a:r>
          </a:p>
        </p:txBody>
      </p:sp>
      <p:sp>
        <p:nvSpPr>
          <p:cNvPr name="TextBox 16" id="16"/>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ea typeface="Neue Machina"/>
                <a:cs typeface="Neue Machina"/>
                <a:sym typeface="Neue Machina"/>
              </a:rPr>
              <a:t>Page 11</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6E332E"/>
        </a:solidFill>
      </p:bgPr>
    </p:bg>
    <p:spTree>
      <p:nvGrpSpPr>
        <p:cNvPr id="1" name=""/>
        <p:cNvGrpSpPr/>
        <p:nvPr/>
      </p:nvGrpSpPr>
      <p:grpSpPr>
        <a:xfrm>
          <a:off x="0" y="0"/>
          <a:ext cx="0" cy="0"/>
          <a:chOff x="0" y="0"/>
          <a:chExt cx="0" cy="0"/>
        </a:xfrm>
      </p:grpSpPr>
      <p:grpSp>
        <p:nvGrpSpPr>
          <p:cNvPr name="Group 2" id="2"/>
          <p:cNvGrpSpPr/>
          <p:nvPr/>
        </p:nvGrpSpPr>
        <p:grpSpPr>
          <a:xfrm rot="0">
            <a:off x="-1312964" y="580144"/>
            <a:ext cx="7210723" cy="1595230"/>
            <a:chOff x="0" y="0"/>
            <a:chExt cx="1899121" cy="420143"/>
          </a:xfrm>
        </p:grpSpPr>
        <p:sp>
          <p:nvSpPr>
            <p:cNvPr name="Freeform 3" id="3"/>
            <p:cNvSpPr/>
            <p:nvPr/>
          </p:nvSpPr>
          <p:spPr>
            <a:xfrm flipH="false" flipV="false" rot="0">
              <a:off x="0" y="0"/>
              <a:ext cx="1899121" cy="420143"/>
            </a:xfrm>
            <a:custGeom>
              <a:avLst/>
              <a:gdLst/>
              <a:ahLst/>
              <a:cxnLst/>
              <a:rect r="r" b="b" t="t" l="l"/>
              <a:pathLst>
                <a:path h="420143" w="1899121">
                  <a:moveTo>
                    <a:pt x="107367" y="0"/>
                  </a:moveTo>
                  <a:lnTo>
                    <a:pt x="1791754" y="0"/>
                  </a:lnTo>
                  <a:cubicBezTo>
                    <a:pt x="1820229" y="0"/>
                    <a:pt x="1847538" y="11312"/>
                    <a:pt x="1867674" y="31447"/>
                  </a:cubicBezTo>
                  <a:cubicBezTo>
                    <a:pt x="1887809" y="51582"/>
                    <a:pt x="1899121" y="78891"/>
                    <a:pt x="1899121" y="107367"/>
                  </a:cubicBezTo>
                  <a:lnTo>
                    <a:pt x="1899121" y="312776"/>
                  </a:lnTo>
                  <a:cubicBezTo>
                    <a:pt x="1899121" y="341252"/>
                    <a:pt x="1887809" y="368561"/>
                    <a:pt x="1867674" y="388696"/>
                  </a:cubicBezTo>
                  <a:cubicBezTo>
                    <a:pt x="1847538" y="408831"/>
                    <a:pt x="1820229" y="420143"/>
                    <a:pt x="1791754" y="420143"/>
                  </a:cubicBezTo>
                  <a:lnTo>
                    <a:pt x="107367" y="420143"/>
                  </a:lnTo>
                  <a:cubicBezTo>
                    <a:pt x="78891" y="420143"/>
                    <a:pt x="51582" y="408831"/>
                    <a:pt x="31447" y="388696"/>
                  </a:cubicBezTo>
                  <a:cubicBezTo>
                    <a:pt x="11312" y="368561"/>
                    <a:pt x="0" y="341252"/>
                    <a:pt x="0" y="312776"/>
                  </a:cubicBezTo>
                  <a:lnTo>
                    <a:pt x="0" y="107367"/>
                  </a:lnTo>
                  <a:cubicBezTo>
                    <a:pt x="0" y="78891"/>
                    <a:pt x="11312" y="51582"/>
                    <a:pt x="31447" y="31447"/>
                  </a:cubicBezTo>
                  <a:cubicBezTo>
                    <a:pt x="51582" y="11312"/>
                    <a:pt x="78891" y="0"/>
                    <a:pt x="107367" y="0"/>
                  </a:cubicBezTo>
                  <a:close/>
                </a:path>
              </a:pathLst>
            </a:custGeom>
            <a:solidFill>
              <a:srgbClr val="000000">
                <a:alpha val="0"/>
              </a:srgbClr>
            </a:solidFill>
            <a:ln w="38100" cap="rnd">
              <a:solidFill>
                <a:srgbClr val="D5D7D5"/>
              </a:solidFill>
              <a:prstDash val="solid"/>
              <a:round/>
            </a:ln>
          </p:spPr>
        </p:sp>
        <p:sp>
          <p:nvSpPr>
            <p:cNvPr name="TextBox 4" id="4"/>
            <p:cNvSpPr txBox="true"/>
            <p:nvPr/>
          </p:nvSpPr>
          <p:spPr>
            <a:xfrm>
              <a:off x="0" y="-28575"/>
              <a:ext cx="1899121" cy="44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32684" y="973325"/>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AutoShape 8" id="8"/>
          <p:cNvSpPr/>
          <p:nvPr/>
        </p:nvSpPr>
        <p:spPr>
          <a:xfrm>
            <a:off x="-1117835" y="9220026"/>
            <a:ext cx="6743748" cy="0"/>
          </a:xfrm>
          <a:prstGeom prst="line">
            <a:avLst/>
          </a:prstGeom>
          <a:ln cap="flat" w="38100">
            <a:solidFill>
              <a:srgbClr val="D5D7D5"/>
            </a:solidFill>
            <a:prstDash val="solid"/>
            <a:headEnd type="none" len="sm" w="sm"/>
            <a:tailEnd type="oval" len="lg" w="lg"/>
          </a:ln>
        </p:spPr>
      </p:sp>
      <p:sp>
        <p:nvSpPr>
          <p:cNvPr name="AutoShape 9" id="9"/>
          <p:cNvSpPr/>
          <p:nvPr/>
        </p:nvSpPr>
        <p:spPr>
          <a:xfrm flipH="true">
            <a:off x="12662087" y="9220026"/>
            <a:ext cx="6743748" cy="0"/>
          </a:xfrm>
          <a:prstGeom prst="line">
            <a:avLst/>
          </a:prstGeom>
          <a:ln cap="flat" w="38100">
            <a:solidFill>
              <a:srgbClr val="D5D7D5"/>
            </a:solidFill>
            <a:prstDash val="solid"/>
            <a:headEnd type="none" len="sm" w="sm"/>
            <a:tailEnd type="oval" len="lg" w="lg"/>
          </a:ln>
        </p:spPr>
      </p:sp>
      <p:grpSp>
        <p:nvGrpSpPr>
          <p:cNvPr name="Group 10" id="10"/>
          <p:cNvGrpSpPr/>
          <p:nvPr/>
        </p:nvGrpSpPr>
        <p:grpSpPr>
          <a:xfrm rot="0">
            <a:off x="15633392" y="973325"/>
            <a:ext cx="110750" cy="110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3" id="13"/>
          <p:cNvGrpSpPr/>
          <p:nvPr/>
        </p:nvGrpSpPr>
        <p:grpSpPr>
          <a:xfrm rot="0">
            <a:off x="15434100" y="973325"/>
            <a:ext cx="110750" cy="110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16" id="16"/>
          <p:cNvSpPr txBox="true"/>
          <p:nvPr/>
        </p:nvSpPr>
        <p:spPr>
          <a:xfrm rot="0">
            <a:off x="1028700" y="1152525"/>
            <a:ext cx="4160536" cy="574294"/>
          </a:xfrm>
          <a:prstGeom prst="rect">
            <a:avLst/>
          </a:prstGeom>
        </p:spPr>
        <p:txBody>
          <a:bodyPr anchor="t" rtlCol="false" tIns="0" lIns="0" bIns="0" rIns="0">
            <a:spAutoFit/>
          </a:bodyPr>
          <a:lstStyle/>
          <a:p>
            <a:pPr algn="l">
              <a:lnSpc>
                <a:spcPts val="4012"/>
              </a:lnSpc>
            </a:pPr>
            <a:r>
              <a:rPr lang="en-US" sz="4612">
                <a:solidFill>
                  <a:srgbClr val="FFFFFF"/>
                </a:solidFill>
                <a:latin typeface="Neue Machina Ultra-Bold"/>
                <a:ea typeface="Neue Machina Ultra-Bold"/>
                <a:cs typeface="Neue Machina Ultra-Bold"/>
                <a:sym typeface="Neue Machina Ultra-Bold"/>
              </a:rPr>
              <a:t>Key Points</a:t>
            </a:r>
          </a:p>
        </p:txBody>
      </p:sp>
      <p:sp>
        <p:nvSpPr>
          <p:cNvPr name="TextBox 17" id="17"/>
          <p:cNvSpPr txBox="true"/>
          <p:nvPr/>
        </p:nvSpPr>
        <p:spPr>
          <a:xfrm rot="0">
            <a:off x="6562845" y="9012063"/>
            <a:ext cx="5162309" cy="358775"/>
          </a:xfrm>
          <a:prstGeom prst="rect">
            <a:avLst/>
          </a:prstGeom>
        </p:spPr>
        <p:txBody>
          <a:bodyPr anchor="t" rtlCol="false" tIns="0" lIns="0" bIns="0" rIns="0">
            <a:spAutoFit/>
          </a:bodyPr>
          <a:lstStyle/>
          <a:p>
            <a:pPr algn="ctr">
              <a:lnSpc>
                <a:spcPts val="2800"/>
              </a:lnSpc>
            </a:pPr>
            <a:r>
              <a:rPr lang="en-US" sz="2000">
                <a:solidFill>
                  <a:srgbClr val="FFFFFF"/>
                </a:solidFill>
                <a:latin typeface="Neue Machina"/>
                <a:ea typeface="Neue Machina"/>
                <a:cs typeface="Neue Machina"/>
                <a:sym typeface="Neue Machina"/>
              </a:rPr>
              <a:t>P552 Manufacturing</a:t>
            </a:r>
          </a:p>
        </p:txBody>
      </p:sp>
      <p:sp>
        <p:nvSpPr>
          <p:cNvPr name="TextBox 18" id="18"/>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ea typeface="Neue Machina"/>
                <a:cs typeface="Neue Machina"/>
                <a:sym typeface="Neue Machina"/>
              </a:rPr>
              <a:t>Page 12</a:t>
            </a:r>
          </a:p>
        </p:txBody>
      </p:sp>
      <p:sp>
        <p:nvSpPr>
          <p:cNvPr name="TextBox 19" id="19"/>
          <p:cNvSpPr txBox="true"/>
          <p:nvPr/>
        </p:nvSpPr>
        <p:spPr>
          <a:xfrm rot="0">
            <a:off x="1619027" y="2513199"/>
            <a:ext cx="15049945" cy="6170565"/>
          </a:xfrm>
          <a:prstGeom prst="rect">
            <a:avLst/>
          </a:prstGeom>
        </p:spPr>
        <p:txBody>
          <a:bodyPr anchor="t" rtlCol="false" tIns="0" lIns="0" bIns="0" rIns="0">
            <a:spAutoFit/>
          </a:bodyPr>
          <a:lstStyle/>
          <a:p>
            <a:pPr algn="l" marL="580636" indent="-290318" lvl="1">
              <a:lnSpc>
                <a:spcPts val="3765"/>
              </a:lnSpc>
              <a:buFont typeface="Arial"/>
              <a:buChar char="•"/>
            </a:pPr>
            <a:r>
              <a:rPr lang="en-US" sz="2689">
                <a:solidFill>
                  <a:srgbClr val="FFFFFF"/>
                </a:solidFill>
                <a:latin typeface="DM Sans"/>
                <a:ea typeface="DM Sans"/>
                <a:cs typeface="DM Sans"/>
                <a:sym typeface="DM Sans"/>
              </a:rPr>
              <a:t>Through this analysis we can conclude that H&amp;M has been the highest buyer with 71M of quantity produced.</a:t>
            </a:r>
          </a:p>
          <a:p>
            <a:pPr algn="l" marL="580636" indent="-290318" lvl="1">
              <a:lnSpc>
                <a:spcPts val="3765"/>
              </a:lnSpc>
              <a:buFont typeface="Arial"/>
              <a:buChar char="•"/>
            </a:pPr>
            <a:r>
              <a:rPr lang="en-US" sz="2689">
                <a:solidFill>
                  <a:srgbClr val="FFFFFF"/>
                </a:solidFill>
                <a:latin typeface="DM Sans"/>
                <a:ea typeface="DM Sans"/>
                <a:cs typeface="DM Sans"/>
                <a:sym typeface="DM Sans"/>
              </a:rPr>
              <a:t>Quarter 4 has been the more economic quarter with highest production and Quarter 3 been the least produced quarter.</a:t>
            </a:r>
          </a:p>
          <a:p>
            <a:pPr algn="l" marL="580636" indent="-290318" lvl="1">
              <a:lnSpc>
                <a:spcPts val="3765"/>
              </a:lnSpc>
              <a:buFont typeface="Arial"/>
              <a:buChar char="•"/>
            </a:pPr>
            <a:r>
              <a:rPr lang="en-US" sz="2689">
                <a:solidFill>
                  <a:srgbClr val="FFFFFF"/>
                </a:solidFill>
                <a:latin typeface="DM Sans"/>
                <a:ea typeface="DM Sans"/>
                <a:cs typeface="DM Sans"/>
                <a:sym typeface="DM Sans"/>
              </a:rPr>
              <a:t>Optimization of machine settings to reduce defects and increase yield in the machines(like MC025).Implementation of quality control measures to detect and address issues earlier in the process.</a:t>
            </a:r>
          </a:p>
          <a:p>
            <a:pPr algn="l" marL="580636" indent="-290318" lvl="1">
              <a:lnSpc>
                <a:spcPts val="3765"/>
              </a:lnSpc>
              <a:buFont typeface="Arial"/>
              <a:buChar char="•"/>
            </a:pPr>
            <a:r>
              <a:rPr lang="en-US" sz="2689">
                <a:solidFill>
                  <a:srgbClr val="FFFFFF"/>
                </a:solidFill>
                <a:latin typeface="DM Sans"/>
                <a:ea typeface="DM Sans"/>
                <a:cs typeface="DM Sans"/>
                <a:sym typeface="DM Sans"/>
              </a:rPr>
              <a:t>Improvement of material handling employees and storage procedures machines to reduce waste and increase efficiency.</a:t>
            </a:r>
          </a:p>
          <a:p>
            <a:pPr algn="l" marL="580636" indent="-290318" lvl="1">
              <a:lnSpc>
                <a:spcPts val="3765"/>
              </a:lnSpc>
              <a:buFont typeface="Arial"/>
              <a:buChar char="•"/>
            </a:pPr>
            <a:r>
              <a:rPr lang="en-US" sz="2689">
                <a:solidFill>
                  <a:srgbClr val="FFFFFF"/>
                </a:solidFill>
                <a:latin typeface="DM Sans"/>
                <a:ea typeface="DM Sans"/>
                <a:cs typeface="DM Sans"/>
                <a:sym typeface="DM Sans"/>
              </a:rPr>
              <a:t>Enhancement of operator training programs for the employees to ensure consistent and high-quality production.</a:t>
            </a:r>
          </a:p>
          <a:p>
            <a:pPr algn="l" marL="580636" indent="-290318" lvl="1">
              <a:lnSpc>
                <a:spcPts val="3765"/>
              </a:lnSpc>
              <a:buFont typeface="Arial"/>
              <a:buChar char="•"/>
            </a:pPr>
            <a:r>
              <a:rPr lang="en-US" sz="2689">
                <a:solidFill>
                  <a:srgbClr val="FFFFFF"/>
                </a:solidFill>
                <a:latin typeface="DM Sans"/>
                <a:ea typeface="DM Sans"/>
                <a:cs typeface="DM Sans"/>
                <a:sym typeface="DM Sans"/>
              </a:rPr>
              <a:t>Investigation into alternative materials or suppliers to reduce costs and improve quality.</a:t>
            </a:r>
          </a:p>
          <a:p>
            <a:pPr algn="l">
              <a:lnSpc>
                <a:spcPts val="3765"/>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6E332E"/>
        </a:solidFill>
      </p:bgPr>
    </p:bg>
    <p:spTree>
      <p:nvGrpSpPr>
        <p:cNvPr id="1" name=""/>
        <p:cNvGrpSpPr/>
        <p:nvPr/>
      </p:nvGrpSpPr>
      <p:grpSpPr>
        <a:xfrm>
          <a:off x="0" y="0"/>
          <a:ext cx="0" cy="0"/>
          <a:chOff x="0" y="0"/>
          <a:chExt cx="0" cy="0"/>
        </a:xfrm>
      </p:grpSpPr>
      <p:sp>
        <p:nvSpPr>
          <p:cNvPr name="TextBox 2" id="2"/>
          <p:cNvSpPr txBox="true"/>
          <p:nvPr/>
        </p:nvSpPr>
        <p:spPr>
          <a:xfrm rot="0">
            <a:off x="6286435" y="2382425"/>
            <a:ext cx="9668561" cy="4288323"/>
          </a:xfrm>
          <a:prstGeom prst="rect">
            <a:avLst/>
          </a:prstGeom>
        </p:spPr>
        <p:txBody>
          <a:bodyPr anchor="t" rtlCol="false" tIns="0" lIns="0" bIns="0" rIns="0">
            <a:spAutoFit/>
          </a:bodyPr>
          <a:lstStyle/>
          <a:p>
            <a:pPr algn="r">
              <a:lnSpc>
                <a:spcPts val="15193"/>
              </a:lnSpc>
            </a:pPr>
            <a:r>
              <a:rPr lang="en-US" sz="17875">
                <a:solidFill>
                  <a:srgbClr val="FFFFFF"/>
                </a:solidFill>
                <a:latin typeface="Hagrid Ultra-Bold"/>
                <a:ea typeface="Hagrid Ultra-Bold"/>
                <a:cs typeface="Hagrid Ultra-Bold"/>
                <a:sym typeface="Hagrid Ultra-Bold"/>
              </a:rPr>
              <a:t>THANK</a:t>
            </a:r>
          </a:p>
          <a:p>
            <a:pPr algn="r">
              <a:lnSpc>
                <a:spcPts val="15193"/>
              </a:lnSpc>
            </a:pPr>
            <a:r>
              <a:rPr lang="en-US" sz="17875">
                <a:solidFill>
                  <a:srgbClr val="FFFFFF"/>
                </a:solidFill>
                <a:latin typeface="Hagrid Ultra-Bold"/>
                <a:ea typeface="Hagrid Ultra-Bold"/>
                <a:cs typeface="Hagrid Ultra-Bold"/>
                <a:sym typeface="Hagrid Ultra-Bold"/>
              </a:rPr>
              <a:t>YOU</a:t>
            </a:r>
          </a:p>
        </p:txBody>
      </p:sp>
      <p:sp>
        <p:nvSpPr>
          <p:cNvPr name="AutoShape 3" id="3"/>
          <p:cNvSpPr/>
          <p:nvPr/>
        </p:nvSpPr>
        <p:spPr>
          <a:xfrm flipH="true" flipV="true">
            <a:off x="0" y="1028700"/>
            <a:ext cx="8475240" cy="6813156"/>
          </a:xfrm>
          <a:prstGeom prst="line">
            <a:avLst/>
          </a:prstGeom>
          <a:ln cap="flat" w="38100">
            <a:solidFill>
              <a:srgbClr val="D5D7D5"/>
            </a:solidFill>
            <a:prstDash val="solid"/>
            <a:headEnd type="oval" len="lg" w="lg"/>
            <a:tailEnd type="none" len="sm" w="sm"/>
          </a:ln>
        </p:spPr>
      </p:sp>
      <p:sp>
        <p:nvSpPr>
          <p:cNvPr name="AutoShape 4" id="4"/>
          <p:cNvSpPr/>
          <p:nvPr/>
        </p:nvSpPr>
        <p:spPr>
          <a:xfrm>
            <a:off x="9551421" y="6448552"/>
            <a:ext cx="6403576" cy="2809748"/>
          </a:xfrm>
          <a:prstGeom prst="line">
            <a:avLst/>
          </a:prstGeom>
          <a:ln cap="flat" w="38100">
            <a:solidFill>
              <a:srgbClr val="D5D7D5"/>
            </a:solidFill>
            <a:prstDash val="solid"/>
            <a:headEnd type="none" len="sm" w="sm"/>
            <a:tailEnd type="oval" len="lg" w="lg"/>
          </a:ln>
        </p:spPr>
      </p:sp>
      <p:sp>
        <p:nvSpPr>
          <p:cNvPr name="TextBox 5" id="5"/>
          <p:cNvSpPr txBox="true"/>
          <p:nvPr/>
        </p:nvSpPr>
        <p:spPr>
          <a:xfrm rot="0">
            <a:off x="1609785" y="7108897"/>
            <a:ext cx="7019616" cy="522097"/>
          </a:xfrm>
          <a:prstGeom prst="rect">
            <a:avLst/>
          </a:prstGeom>
        </p:spPr>
        <p:txBody>
          <a:bodyPr anchor="t" rtlCol="false" tIns="0" lIns="0" bIns="0" rIns="0">
            <a:spAutoFit/>
          </a:bodyPr>
          <a:lstStyle/>
          <a:p>
            <a:pPr algn="r">
              <a:lnSpc>
                <a:spcPts val="4297"/>
              </a:lnSpc>
            </a:pPr>
            <a:r>
              <a:rPr lang="en-US" sz="3069">
                <a:solidFill>
                  <a:srgbClr val="FFFFFF"/>
                </a:solidFill>
                <a:latin typeface="Neue Machina Ultra-Bold"/>
                <a:ea typeface="Neue Machina Ultra-Bold"/>
                <a:cs typeface="Neue Machina Ultra-Bold"/>
                <a:sym typeface="Neue Machina Ultra-Bold"/>
              </a:rPr>
              <a:t>Group-05 | P552 Manufacturing</a:t>
            </a:r>
          </a:p>
        </p:txBody>
      </p:sp>
      <p:sp>
        <p:nvSpPr>
          <p:cNvPr name="TextBox 6" id="6"/>
          <p:cNvSpPr txBox="true"/>
          <p:nvPr/>
        </p:nvSpPr>
        <p:spPr>
          <a:xfrm rot="0">
            <a:off x="3163286" y="7602419"/>
            <a:ext cx="4776001" cy="522097"/>
          </a:xfrm>
          <a:prstGeom prst="rect">
            <a:avLst/>
          </a:prstGeom>
        </p:spPr>
        <p:txBody>
          <a:bodyPr anchor="t" rtlCol="false" tIns="0" lIns="0" bIns="0" rIns="0">
            <a:spAutoFit/>
          </a:bodyPr>
          <a:lstStyle/>
          <a:p>
            <a:pPr algn="r">
              <a:lnSpc>
                <a:spcPts val="4297"/>
              </a:lnSpc>
            </a:pPr>
            <a:r>
              <a:rPr lang="en-US" sz="3069">
                <a:solidFill>
                  <a:srgbClr val="FFFFFF"/>
                </a:solidFill>
                <a:latin typeface="Neue Machina Ultra-Bold"/>
                <a:ea typeface="Neue Machina Ultra-Bold"/>
                <a:cs typeface="Neue Machina Ultra-Bold"/>
                <a:sym typeface="Neue Machina Ultra-Bold"/>
              </a:rPr>
              <a:t>ExcelR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5D7D5"/>
        </a:solidFill>
      </p:bgPr>
    </p:bg>
    <p:spTree>
      <p:nvGrpSpPr>
        <p:cNvPr id="1" name=""/>
        <p:cNvGrpSpPr/>
        <p:nvPr/>
      </p:nvGrpSpPr>
      <p:grpSpPr>
        <a:xfrm>
          <a:off x="0" y="0"/>
          <a:ext cx="0" cy="0"/>
          <a:chOff x="0" y="0"/>
          <a:chExt cx="0" cy="0"/>
        </a:xfrm>
      </p:grpSpPr>
      <p:sp>
        <p:nvSpPr>
          <p:cNvPr name="Freeform 2" id="2"/>
          <p:cNvSpPr/>
          <p:nvPr/>
        </p:nvSpPr>
        <p:spPr>
          <a:xfrm flipH="false" flipV="false" rot="0">
            <a:off x="1490750" y="1392407"/>
            <a:ext cx="15306501" cy="7502187"/>
          </a:xfrm>
          <a:custGeom>
            <a:avLst/>
            <a:gdLst/>
            <a:ahLst/>
            <a:cxnLst/>
            <a:rect r="r" b="b" t="t" l="l"/>
            <a:pathLst>
              <a:path h="7502187" w="15306501">
                <a:moveTo>
                  <a:pt x="0" y="0"/>
                </a:moveTo>
                <a:lnTo>
                  <a:pt x="15306500" y="0"/>
                </a:lnTo>
                <a:lnTo>
                  <a:pt x="15306500" y="7502186"/>
                </a:lnTo>
                <a:lnTo>
                  <a:pt x="0" y="7502186"/>
                </a:lnTo>
                <a:lnTo>
                  <a:pt x="0" y="0"/>
                </a:lnTo>
                <a:close/>
              </a:path>
            </a:pathLst>
          </a:custGeom>
          <a:blipFill>
            <a:blip r:embed="rId2"/>
            <a:stretch>
              <a:fillRect l="0" t="-93" r="0" b="-93"/>
            </a:stretch>
          </a:blipFill>
        </p:spPr>
      </p:sp>
      <p:grpSp>
        <p:nvGrpSpPr>
          <p:cNvPr name="Group 3" id="3"/>
          <p:cNvGrpSpPr/>
          <p:nvPr/>
        </p:nvGrpSpPr>
        <p:grpSpPr>
          <a:xfrm rot="0">
            <a:off x="15832684" y="973325"/>
            <a:ext cx="110750" cy="1107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332E"/>
            </a:solidFill>
            <a:ln w="19050" cap="sq">
              <a:solidFill>
                <a:srgbClr val="D5D7D5"/>
              </a:solidFill>
              <a:prstDash val="solid"/>
              <a:miter/>
            </a:ln>
          </p:spPr>
        </p:sp>
        <p:sp>
          <p:nvSpPr>
            <p:cNvPr name="TextBox 5" id="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6" id="6"/>
          <p:cNvGrpSpPr/>
          <p:nvPr/>
        </p:nvGrpSpPr>
        <p:grpSpPr>
          <a:xfrm rot="0">
            <a:off x="15633392" y="973325"/>
            <a:ext cx="110750" cy="1107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332E"/>
            </a:solidFill>
          </p:spPr>
        </p:sp>
        <p:sp>
          <p:nvSpPr>
            <p:cNvPr name="TextBox 8" id="8"/>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9" id="9"/>
          <p:cNvGrpSpPr/>
          <p:nvPr/>
        </p:nvGrpSpPr>
        <p:grpSpPr>
          <a:xfrm rot="0">
            <a:off x="15434100" y="973325"/>
            <a:ext cx="110750" cy="1107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332E"/>
            </a:solidFill>
            <a:ln w="19050" cap="sq">
              <a:solidFill>
                <a:srgbClr val="D5D7D5"/>
              </a:solidFill>
              <a:prstDash val="solid"/>
              <a:miter/>
            </a:ln>
          </p:spPr>
        </p:sp>
        <p:sp>
          <p:nvSpPr>
            <p:cNvPr name="TextBox 11" id="11"/>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12" id="12"/>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000000"/>
                </a:solidFill>
                <a:latin typeface="Neue Machina"/>
                <a:ea typeface="Neue Machina"/>
                <a:cs typeface="Neue Machina"/>
                <a:sym typeface="Neue Machina"/>
              </a:rPr>
              <a:t>Page 02</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6E332E"/>
        </a:solidFill>
      </p:bgPr>
    </p:bg>
    <p:spTree>
      <p:nvGrpSpPr>
        <p:cNvPr id="1" name=""/>
        <p:cNvGrpSpPr/>
        <p:nvPr/>
      </p:nvGrpSpPr>
      <p:grpSpPr>
        <a:xfrm>
          <a:off x="0" y="0"/>
          <a:ext cx="0" cy="0"/>
          <a:chOff x="0" y="0"/>
          <a:chExt cx="0" cy="0"/>
        </a:xfrm>
      </p:grpSpPr>
      <p:grpSp>
        <p:nvGrpSpPr>
          <p:cNvPr name="Group 2" id="2"/>
          <p:cNvGrpSpPr/>
          <p:nvPr/>
        </p:nvGrpSpPr>
        <p:grpSpPr>
          <a:xfrm rot="0">
            <a:off x="-1312964" y="580144"/>
            <a:ext cx="6848350" cy="1595230"/>
            <a:chOff x="0" y="0"/>
            <a:chExt cx="1803681" cy="420143"/>
          </a:xfrm>
        </p:grpSpPr>
        <p:sp>
          <p:nvSpPr>
            <p:cNvPr name="Freeform 3" id="3"/>
            <p:cNvSpPr/>
            <p:nvPr/>
          </p:nvSpPr>
          <p:spPr>
            <a:xfrm flipH="false" flipV="false" rot="0">
              <a:off x="0" y="0"/>
              <a:ext cx="1803681" cy="420143"/>
            </a:xfrm>
            <a:custGeom>
              <a:avLst/>
              <a:gdLst/>
              <a:ahLst/>
              <a:cxnLst/>
              <a:rect r="r" b="b" t="t" l="l"/>
              <a:pathLst>
                <a:path h="420143" w="1803681">
                  <a:moveTo>
                    <a:pt x="113048" y="0"/>
                  </a:moveTo>
                  <a:lnTo>
                    <a:pt x="1690633" y="0"/>
                  </a:lnTo>
                  <a:cubicBezTo>
                    <a:pt x="1720615" y="0"/>
                    <a:pt x="1749369" y="11910"/>
                    <a:pt x="1770570" y="33111"/>
                  </a:cubicBezTo>
                  <a:cubicBezTo>
                    <a:pt x="1791770" y="54312"/>
                    <a:pt x="1803681" y="83066"/>
                    <a:pt x="1803681" y="113048"/>
                  </a:cubicBezTo>
                  <a:lnTo>
                    <a:pt x="1803681" y="307095"/>
                  </a:lnTo>
                  <a:cubicBezTo>
                    <a:pt x="1803681" y="337077"/>
                    <a:pt x="1791770" y="365831"/>
                    <a:pt x="1770570" y="387032"/>
                  </a:cubicBezTo>
                  <a:cubicBezTo>
                    <a:pt x="1749369" y="408233"/>
                    <a:pt x="1720615" y="420143"/>
                    <a:pt x="1690633" y="420143"/>
                  </a:cubicBezTo>
                  <a:lnTo>
                    <a:pt x="113048" y="420143"/>
                  </a:lnTo>
                  <a:cubicBezTo>
                    <a:pt x="83066" y="420143"/>
                    <a:pt x="54312" y="408233"/>
                    <a:pt x="33111" y="387032"/>
                  </a:cubicBezTo>
                  <a:cubicBezTo>
                    <a:pt x="11910" y="365831"/>
                    <a:pt x="0" y="337077"/>
                    <a:pt x="0" y="307095"/>
                  </a:cubicBezTo>
                  <a:lnTo>
                    <a:pt x="0" y="113048"/>
                  </a:lnTo>
                  <a:cubicBezTo>
                    <a:pt x="0" y="83066"/>
                    <a:pt x="11910" y="54312"/>
                    <a:pt x="33111" y="33111"/>
                  </a:cubicBezTo>
                  <a:cubicBezTo>
                    <a:pt x="54312" y="11910"/>
                    <a:pt x="83066" y="0"/>
                    <a:pt x="113048" y="0"/>
                  </a:cubicBezTo>
                  <a:close/>
                </a:path>
              </a:pathLst>
            </a:custGeom>
            <a:solidFill>
              <a:srgbClr val="000000">
                <a:alpha val="0"/>
              </a:srgbClr>
            </a:solidFill>
            <a:ln w="38100" cap="rnd">
              <a:solidFill>
                <a:srgbClr val="D5D7D5"/>
              </a:solidFill>
              <a:prstDash val="solid"/>
              <a:round/>
            </a:ln>
          </p:spPr>
        </p:sp>
        <p:sp>
          <p:nvSpPr>
            <p:cNvPr name="TextBox 4" id="4"/>
            <p:cNvSpPr txBox="true"/>
            <p:nvPr/>
          </p:nvSpPr>
          <p:spPr>
            <a:xfrm>
              <a:off x="0" y="-28575"/>
              <a:ext cx="1803681" cy="44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08773" y="3892508"/>
            <a:ext cx="2869254" cy="995105"/>
            <a:chOff x="0" y="0"/>
            <a:chExt cx="1171801" cy="406400"/>
          </a:xfrm>
        </p:grpSpPr>
        <p:sp>
          <p:nvSpPr>
            <p:cNvPr name="Freeform 6" id="6"/>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7" id="7"/>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8" id="8"/>
          <p:cNvGrpSpPr/>
          <p:nvPr/>
        </p:nvGrpSpPr>
        <p:grpSpPr>
          <a:xfrm rot="0">
            <a:off x="4609073" y="3907378"/>
            <a:ext cx="2869254" cy="995105"/>
            <a:chOff x="0" y="0"/>
            <a:chExt cx="1171801" cy="406400"/>
          </a:xfrm>
        </p:grpSpPr>
        <p:sp>
          <p:nvSpPr>
            <p:cNvPr name="Freeform 9" id="9"/>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10" id="10"/>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11" id="11"/>
          <p:cNvGrpSpPr/>
          <p:nvPr/>
        </p:nvGrpSpPr>
        <p:grpSpPr>
          <a:xfrm rot="0">
            <a:off x="7709373" y="3922248"/>
            <a:ext cx="2869254" cy="995105"/>
            <a:chOff x="0" y="0"/>
            <a:chExt cx="1171801" cy="406400"/>
          </a:xfrm>
        </p:grpSpPr>
        <p:sp>
          <p:nvSpPr>
            <p:cNvPr name="Freeform 12" id="12"/>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13" id="13"/>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14" id="14"/>
          <p:cNvGrpSpPr/>
          <p:nvPr/>
        </p:nvGrpSpPr>
        <p:grpSpPr>
          <a:xfrm rot="0">
            <a:off x="10809673" y="3937118"/>
            <a:ext cx="2869254" cy="995105"/>
            <a:chOff x="0" y="0"/>
            <a:chExt cx="1171801" cy="406400"/>
          </a:xfrm>
        </p:grpSpPr>
        <p:sp>
          <p:nvSpPr>
            <p:cNvPr name="Freeform 15" id="15"/>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16" id="16"/>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17" id="17"/>
          <p:cNvGrpSpPr/>
          <p:nvPr/>
        </p:nvGrpSpPr>
        <p:grpSpPr>
          <a:xfrm rot="0">
            <a:off x="13909972" y="3951988"/>
            <a:ext cx="2869254" cy="995105"/>
            <a:chOff x="0" y="0"/>
            <a:chExt cx="1171801" cy="406400"/>
          </a:xfrm>
        </p:grpSpPr>
        <p:sp>
          <p:nvSpPr>
            <p:cNvPr name="Freeform 18" id="18"/>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19" id="19"/>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20" id="20"/>
          <p:cNvGrpSpPr/>
          <p:nvPr/>
        </p:nvGrpSpPr>
        <p:grpSpPr>
          <a:xfrm rot="0">
            <a:off x="1508773" y="5339907"/>
            <a:ext cx="2869254" cy="995105"/>
            <a:chOff x="0" y="0"/>
            <a:chExt cx="1171801" cy="406400"/>
          </a:xfrm>
        </p:grpSpPr>
        <p:sp>
          <p:nvSpPr>
            <p:cNvPr name="Freeform 21" id="21"/>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22" id="22"/>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23" id="23"/>
          <p:cNvGrpSpPr/>
          <p:nvPr/>
        </p:nvGrpSpPr>
        <p:grpSpPr>
          <a:xfrm rot="0">
            <a:off x="4609073" y="5354777"/>
            <a:ext cx="2869254" cy="995105"/>
            <a:chOff x="0" y="0"/>
            <a:chExt cx="1171801" cy="406400"/>
          </a:xfrm>
        </p:grpSpPr>
        <p:sp>
          <p:nvSpPr>
            <p:cNvPr name="Freeform 24" id="24"/>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25" id="25"/>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26" id="26"/>
          <p:cNvGrpSpPr/>
          <p:nvPr/>
        </p:nvGrpSpPr>
        <p:grpSpPr>
          <a:xfrm rot="0">
            <a:off x="7709373" y="5369647"/>
            <a:ext cx="2869254" cy="995105"/>
            <a:chOff x="0" y="0"/>
            <a:chExt cx="1171801" cy="406400"/>
          </a:xfrm>
        </p:grpSpPr>
        <p:sp>
          <p:nvSpPr>
            <p:cNvPr name="Freeform 27" id="27"/>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28" id="28"/>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29" id="29"/>
          <p:cNvGrpSpPr/>
          <p:nvPr/>
        </p:nvGrpSpPr>
        <p:grpSpPr>
          <a:xfrm rot="0">
            <a:off x="10809673" y="5384517"/>
            <a:ext cx="2869254" cy="995105"/>
            <a:chOff x="0" y="0"/>
            <a:chExt cx="1171801" cy="406400"/>
          </a:xfrm>
        </p:grpSpPr>
        <p:sp>
          <p:nvSpPr>
            <p:cNvPr name="Freeform 30" id="30"/>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31" id="31"/>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32" id="32"/>
          <p:cNvGrpSpPr/>
          <p:nvPr/>
        </p:nvGrpSpPr>
        <p:grpSpPr>
          <a:xfrm rot="0">
            <a:off x="13909972" y="5399387"/>
            <a:ext cx="2869254" cy="995105"/>
            <a:chOff x="0" y="0"/>
            <a:chExt cx="1171801" cy="406400"/>
          </a:xfrm>
        </p:grpSpPr>
        <p:sp>
          <p:nvSpPr>
            <p:cNvPr name="Freeform 33" id="33"/>
            <p:cNvSpPr/>
            <p:nvPr/>
          </p:nvSpPr>
          <p:spPr>
            <a:xfrm flipH="false" flipV="false" rot="0">
              <a:off x="0" y="0"/>
              <a:ext cx="1171801" cy="406400"/>
            </a:xfrm>
            <a:custGeom>
              <a:avLst/>
              <a:gdLst/>
              <a:ahLst/>
              <a:cxnLst/>
              <a:rect r="r" b="b" t="t" l="l"/>
              <a:pathLst>
                <a:path h="406400" w="1171801">
                  <a:moveTo>
                    <a:pt x="968601" y="0"/>
                  </a:moveTo>
                  <a:cubicBezTo>
                    <a:pt x="1080825" y="0"/>
                    <a:pt x="1171801" y="90976"/>
                    <a:pt x="1171801" y="203200"/>
                  </a:cubicBezTo>
                  <a:cubicBezTo>
                    <a:pt x="1171801" y="315424"/>
                    <a:pt x="1080825" y="406400"/>
                    <a:pt x="9686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D5D7D5"/>
              </a:solidFill>
              <a:prstDash val="solid"/>
              <a:miter/>
            </a:ln>
          </p:spPr>
        </p:sp>
        <p:sp>
          <p:nvSpPr>
            <p:cNvPr name="TextBox 34" id="34"/>
            <p:cNvSpPr txBox="true"/>
            <p:nvPr/>
          </p:nvSpPr>
          <p:spPr>
            <a:xfrm>
              <a:off x="0" y="38100"/>
              <a:ext cx="1171801" cy="368300"/>
            </a:xfrm>
            <a:prstGeom prst="rect">
              <a:avLst/>
            </a:prstGeom>
          </p:spPr>
          <p:txBody>
            <a:bodyPr anchor="ctr" rtlCol="false" tIns="50800" lIns="50800" bIns="50800" rIns="50800"/>
            <a:lstStyle/>
            <a:p>
              <a:pPr algn="ctr">
                <a:lnSpc>
                  <a:spcPts val="2174"/>
                </a:lnSpc>
              </a:pPr>
            </a:p>
          </p:txBody>
        </p:sp>
      </p:grpSp>
      <p:grpSp>
        <p:nvGrpSpPr>
          <p:cNvPr name="Group 35" id="35"/>
          <p:cNvGrpSpPr/>
          <p:nvPr/>
        </p:nvGrpSpPr>
        <p:grpSpPr>
          <a:xfrm rot="0">
            <a:off x="15832684" y="973325"/>
            <a:ext cx="110750" cy="11075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37" id="3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38" id="38"/>
          <p:cNvSpPr txBox="true"/>
          <p:nvPr/>
        </p:nvSpPr>
        <p:spPr>
          <a:xfrm rot="0">
            <a:off x="1028700" y="1152525"/>
            <a:ext cx="3846771" cy="574294"/>
          </a:xfrm>
          <a:prstGeom prst="rect">
            <a:avLst/>
          </a:prstGeom>
        </p:spPr>
        <p:txBody>
          <a:bodyPr anchor="t" rtlCol="false" tIns="0" lIns="0" bIns="0" rIns="0">
            <a:spAutoFit/>
          </a:bodyPr>
          <a:lstStyle/>
          <a:p>
            <a:pPr algn="l">
              <a:lnSpc>
                <a:spcPts val="4012"/>
              </a:lnSpc>
            </a:pPr>
            <a:r>
              <a:rPr lang="en-US" sz="4612">
                <a:solidFill>
                  <a:srgbClr val="FFFFFF"/>
                </a:solidFill>
                <a:latin typeface="Neue Machina Ultra-Bold"/>
                <a:ea typeface="Neue Machina Ultra-Bold"/>
                <a:cs typeface="Neue Machina Ultra-Bold"/>
                <a:sym typeface="Neue Machina Ultra-Bold"/>
              </a:rPr>
              <a:t>Overview</a:t>
            </a:r>
          </a:p>
        </p:txBody>
      </p:sp>
      <p:sp>
        <p:nvSpPr>
          <p:cNvPr name="TextBox 39" id="39"/>
          <p:cNvSpPr txBox="true"/>
          <p:nvPr/>
        </p:nvSpPr>
        <p:spPr>
          <a:xfrm rot="0">
            <a:off x="4935778" y="4327192"/>
            <a:ext cx="2215844" cy="272107"/>
          </a:xfrm>
          <a:prstGeom prst="rect">
            <a:avLst/>
          </a:prstGeom>
        </p:spPr>
        <p:txBody>
          <a:bodyPr anchor="t" rtlCol="false" tIns="0" lIns="0" bIns="0" rIns="0">
            <a:spAutoFit/>
          </a:bodyPr>
          <a:lstStyle/>
          <a:p>
            <a:pPr algn="ctr">
              <a:lnSpc>
                <a:spcPts val="1891"/>
              </a:lnSpc>
            </a:pPr>
            <a:r>
              <a:rPr lang="en-US" sz="2174">
                <a:solidFill>
                  <a:srgbClr val="FFFFFF"/>
                </a:solidFill>
                <a:latin typeface="Neue Machina"/>
                <a:ea typeface="Neue Machina"/>
                <a:cs typeface="Neue Machina"/>
                <a:sym typeface="Neue Machina"/>
              </a:rPr>
              <a:t>KPI’s</a:t>
            </a:r>
          </a:p>
        </p:txBody>
      </p:sp>
      <p:sp>
        <p:nvSpPr>
          <p:cNvPr name="TextBox 40" id="40"/>
          <p:cNvSpPr txBox="true"/>
          <p:nvPr/>
        </p:nvSpPr>
        <p:spPr>
          <a:xfrm rot="0">
            <a:off x="8322070" y="4327192"/>
            <a:ext cx="1643861" cy="272107"/>
          </a:xfrm>
          <a:prstGeom prst="rect">
            <a:avLst/>
          </a:prstGeom>
        </p:spPr>
        <p:txBody>
          <a:bodyPr anchor="t" rtlCol="false" tIns="0" lIns="0" bIns="0" rIns="0">
            <a:spAutoFit/>
          </a:bodyPr>
          <a:lstStyle/>
          <a:p>
            <a:pPr algn="ctr">
              <a:lnSpc>
                <a:spcPts val="1891"/>
              </a:lnSpc>
            </a:pPr>
            <a:r>
              <a:rPr lang="en-US" sz="2174">
                <a:solidFill>
                  <a:srgbClr val="FFFFFF"/>
                </a:solidFill>
                <a:latin typeface="Neue Machina"/>
                <a:ea typeface="Neue Machina"/>
                <a:cs typeface="Neue Machina"/>
                <a:sym typeface="Neue Machina"/>
              </a:rPr>
              <a:t>KPI Card </a:t>
            </a:r>
          </a:p>
        </p:txBody>
      </p:sp>
      <p:sp>
        <p:nvSpPr>
          <p:cNvPr name="TextBox 41" id="41"/>
          <p:cNvSpPr txBox="true"/>
          <p:nvPr/>
        </p:nvSpPr>
        <p:spPr>
          <a:xfrm rot="0">
            <a:off x="2163799" y="4312322"/>
            <a:ext cx="1597549" cy="272107"/>
          </a:xfrm>
          <a:prstGeom prst="rect">
            <a:avLst/>
          </a:prstGeom>
        </p:spPr>
        <p:txBody>
          <a:bodyPr anchor="t" rtlCol="false" tIns="0" lIns="0" bIns="0" rIns="0">
            <a:spAutoFit/>
          </a:bodyPr>
          <a:lstStyle/>
          <a:p>
            <a:pPr algn="ctr">
              <a:lnSpc>
                <a:spcPts val="1891"/>
              </a:lnSpc>
            </a:pPr>
            <a:r>
              <a:rPr lang="en-US" sz="2174">
                <a:solidFill>
                  <a:srgbClr val="FFFFFF"/>
                </a:solidFill>
                <a:latin typeface="Neue Machina"/>
                <a:ea typeface="Neue Machina"/>
                <a:cs typeface="Neue Machina"/>
                <a:sym typeface="Neue Machina"/>
              </a:rPr>
              <a:t>Summary</a:t>
            </a:r>
          </a:p>
        </p:txBody>
      </p:sp>
      <p:sp>
        <p:nvSpPr>
          <p:cNvPr name="TextBox 42" id="42"/>
          <p:cNvSpPr txBox="true"/>
          <p:nvPr/>
        </p:nvSpPr>
        <p:spPr>
          <a:xfrm rot="0">
            <a:off x="11491837" y="4183799"/>
            <a:ext cx="1504925" cy="560056"/>
          </a:xfrm>
          <a:prstGeom prst="rect">
            <a:avLst/>
          </a:prstGeom>
        </p:spPr>
        <p:txBody>
          <a:bodyPr anchor="t" rtlCol="false" tIns="0" lIns="0" bIns="0" rIns="0">
            <a:spAutoFit/>
          </a:bodyPr>
          <a:lstStyle/>
          <a:p>
            <a:pPr algn="ctr">
              <a:lnSpc>
                <a:spcPts val="2174"/>
              </a:lnSpc>
            </a:pPr>
            <a:r>
              <a:rPr lang="en-US" sz="2174">
                <a:solidFill>
                  <a:srgbClr val="FFFFFF"/>
                </a:solidFill>
                <a:latin typeface="Neue Machina"/>
                <a:ea typeface="Neue Machina"/>
                <a:cs typeface="Neue Machina"/>
                <a:sym typeface="Neue Machina"/>
              </a:rPr>
              <a:t>Excel Dashboard</a:t>
            </a:r>
          </a:p>
        </p:txBody>
      </p:sp>
      <p:sp>
        <p:nvSpPr>
          <p:cNvPr name="TextBox 43" id="43"/>
          <p:cNvSpPr txBox="true"/>
          <p:nvPr/>
        </p:nvSpPr>
        <p:spPr>
          <a:xfrm rot="0">
            <a:off x="14377298" y="4183799"/>
            <a:ext cx="1934603" cy="560056"/>
          </a:xfrm>
          <a:prstGeom prst="rect">
            <a:avLst/>
          </a:prstGeom>
        </p:spPr>
        <p:txBody>
          <a:bodyPr anchor="t" rtlCol="false" tIns="0" lIns="0" bIns="0" rIns="0">
            <a:spAutoFit/>
          </a:bodyPr>
          <a:lstStyle/>
          <a:p>
            <a:pPr algn="ctr">
              <a:lnSpc>
                <a:spcPts val="2174"/>
              </a:lnSpc>
            </a:pPr>
            <a:r>
              <a:rPr lang="en-US" sz="2174">
                <a:solidFill>
                  <a:srgbClr val="FFFFFF"/>
                </a:solidFill>
                <a:latin typeface="Neue Machina"/>
                <a:ea typeface="Neue Machina"/>
                <a:cs typeface="Neue Machina"/>
                <a:sym typeface="Neue Machina"/>
              </a:rPr>
              <a:t>Tableau Dashboard</a:t>
            </a:r>
          </a:p>
        </p:txBody>
      </p:sp>
      <p:sp>
        <p:nvSpPr>
          <p:cNvPr name="TextBox 44" id="44"/>
          <p:cNvSpPr txBox="true"/>
          <p:nvPr/>
        </p:nvSpPr>
        <p:spPr>
          <a:xfrm rot="0">
            <a:off x="4807587" y="5764549"/>
            <a:ext cx="2472227" cy="293356"/>
          </a:xfrm>
          <a:prstGeom prst="rect">
            <a:avLst/>
          </a:prstGeom>
        </p:spPr>
        <p:txBody>
          <a:bodyPr anchor="t" rtlCol="false" tIns="0" lIns="0" bIns="0" rIns="0">
            <a:spAutoFit/>
          </a:bodyPr>
          <a:lstStyle/>
          <a:p>
            <a:pPr algn="ctr">
              <a:lnSpc>
                <a:spcPts val="2174"/>
              </a:lnSpc>
            </a:pPr>
            <a:r>
              <a:rPr lang="en-US" sz="2174">
                <a:solidFill>
                  <a:srgbClr val="FFFFFF"/>
                </a:solidFill>
                <a:latin typeface="Neue Machina"/>
                <a:ea typeface="Neue Machina"/>
                <a:cs typeface="Neue Machina"/>
                <a:sym typeface="Neue Machina"/>
              </a:rPr>
              <a:t>Power BI</a:t>
            </a:r>
          </a:p>
        </p:txBody>
      </p:sp>
      <p:sp>
        <p:nvSpPr>
          <p:cNvPr name="TextBox 45" id="45"/>
          <p:cNvSpPr txBox="true"/>
          <p:nvPr/>
        </p:nvSpPr>
        <p:spPr>
          <a:xfrm rot="0">
            <a:off x="8354627" y="5764549"/>
            <a:ext cx="1702710" cy="293356"/>
          </a:xfrm>
          <a:prstGeom prst="rect">
            <a:avLst/>
          </a:prstGeom>
        </p:spPr>
        <p:txBody>
          <a:bodyPr anchor="t" rtlCol="false" tIns="0" lIns="0" bIns="0" rIns="0">
            <a:spAutoFit/>
          </a:bodyPr>
          <a:lstStyle/>
          <a:p>
            <a:pPr algn="ctr">
              <a:lnSpc>
                <a:spcPts val="2174"/>
              </a:lnSpc>
            </a:pPr>
            <a:r>
              <a:rPr lang="en-US" sz="2174">
                <a:solidFill>
                  <a:srgbClr val="FFFFFF"/>
                </a:solidFill>
                <a:latin typeface="Neue Machina"/>
                <a:ea typeface="Neue Machina"/>
                <a:cs typeface="Neue Machina"/>
                <a:sym typeface="Neue Machina"/>
              </a:rPr>
              <a:t>SQL Query</a:t>
            </a:r>
          </a:p>
        </p:txBody>
      </p:sp>
      <p:sp>
        <p:nvSpPr>
          <p:cNvPr name="TextBox 46" id="46"/>
          <p:cNvSpPr txBox="true"/>
          <p:nvPr/>
        </p:nvSpPr>
        <p:spPr>
          <a:xfrm rot="0">
            <a:off x="11183795" y="5764549"/>
            <a:ext cx="2121009" cy="293356"/>
          </a:xfrm>
          <a:prstGeom prst="rect">
            <a:avLst/>
          </a:prstGeom>
        </p:spPr>
        <p:txBody>
          <a:bodyPr anchor="t" rtlCol="false" tIns="0" lIns="0" bIns="0" rIns="0">
            <a:spAutoFit/>
          </a:bodyPr>
          <a:lstStyle/>
          <a:p>
            <a:pPr algn="ctr">
              <a:lnSpc>
                <a:spcPts val="2174"/>
              </a:lnSpc>
            </a:pPr>
            <a:r>
              <a:rPr lang="en-US" sz="2174">
                <a:solidFill>
                  <a:srgbClr val="FFFFFF"/>
                </a:solidFill>
                <a:latin typeface="Neue Machina"/>
                <a:ea typeface="Neue Machina"/>
                <a:cs typeface="Neue Machina"/>
                <a:sym typeface="Neue Machina"/>
              </a:rPr>
              <a:t>Key Point</a:t>
            </a:r>
          </a:p>
        </p:txBody>
      </p:sp>
      <p:sp>
        <p:nvSpPr>
          <p:cNvPr name="TextBox 47" id="47"/>
          <p:cNvSpPr txBox="true"/>
          <p:nvPr/>
        </p:nvSpPr>
        <p:spPr>
          <a:xfrm rot="0">
            <a:off x="1959378" y="5631199"/>
            <a:ext cx="1968046" cy="560056"/>
          </a:xfrm>
          <a:prstGeom prst="rect">
            <a:avLst/>
          </a:prstGeom>
        </p:spPr>
        <p:txBody>
          <a:bodyPr anchor="t" rtlCol="false" tIns="0" lIns="0" bIns="0" rIns="0">
            <a:spAutoFit/>
          </a:bodyPr>
          <a:lstStyle/>
          <a:p>
            <a:pPr algn="ctr">
              <a:lnSpc>
                <a:spcPts val="2174"/>
              </a:lnSpc>
            </a:pPr>
            <a:r>
              <a:rPr lang="en-US" sz="2174">
                <a:solidFill>
                  <a:srgbClr val="FFFFFF"/>
                </a:solidFill>
                <a:latin typeface="Neue Machina"/>
                <a:ea typeface="Neue Machina"/>
                <a:cs typeface="Neue Machina"/>
                <a:sym typeface="Neue Machina"/>
              </a:rPr>
              <a:t>Overview Page</a:t>
            </a:r>
          </a:p>
        </p:txBody>
      </p:sp>
      <p:sp>
        <p:nvSpPr>
          <p:cNvPr name="TextBox 48" id="48"/>
          <p:cNvSpPr txBox="true"/>
          <p:nvPr/>
        </p:nvSpPr>
        <p:spPr>
          <a:xfrm rot="0">
            <a:off x="14288527" y="5764549"/>
            <a:ext cx="1968046" cy="293356"/>
          </a:xfrm>
          <a:prstGeom prst="rect">
            <a:avLst/>
          </a:prstGeom>
        </p:spPr>
        <p:txBody>
          <a:bodyPr anchor="t" rtlCol="false" tIns="0" lIns="0" bIns="0" rIns="0">
            <a:spAutoFit/>
          </a:bodyPr>
          <a:lstStyle/>
          <a:p>
            <a:pPr algn="ctr">
              <a:lnSpc>
                <a:spcPts val="2174"/>
              </a:lnSpc>
            </a:pPr>
            <a:r>
              <a:rPr lang="en-US" sz="2174">
                <a:solidFill>
                  <a:srgbClr val="FFFFFF"/>
                </a:solidFill>
                <a:latin typeface="Neue Machina"/>
                <a:ea typeface="Neue Machina"/>
                <a:cs typeface="Neue Machina"/>
                <a:sym typeface="Neue Machina"/>
              </a:rPr>
              <a:t>Thank You</a:t>
            </a:r>
          </a:p>
        </p:txBody>
      </p:sp>
      <p:sp>
        <p:nvSpPr>
          <p:cNvPr name="AutoShape 49" id="49"/>
          <p:cNvSpPr/>
          <p:nvPr/>
        </p:nvSpPr>
        <p:spPr>
          <a:xfrm>
            <a:off x="-1117835" y="9220026"/>
            <a:ext cx="6743748" cy="0"/>
          </a:xfrm>
          <a:prstGeom prst="line">
            <a:avLst/>
          </a:prstGeom>
          <a:ln cap="flat" w="38100">
            <a:solidFill>
              <a:srgbClr val="D5D7D5"/>
            </a:solidFill>
            <a:prstDash val="solid"/>
            <a:headEnd type="none" len="sm" w="sm"/>
            <a:tailEnd type="oval" len="lg" w="lg"/>
          </a:ln>
        </p:spPr>
      </p:sp>
      <p:sp>
        <p:nvSpPr>
          <p:cNvPr name="AutoShape 50" id="50"/>
          <p:cNvSpPr/>
          <p:nvPr/>
        </p:nvSpPr>
        <p:spPr>
          <a:xfrm flipH="true">
            <a:off x="12662087" y="9220026"/>
            <a:ext cx="6743748" cy="0"/>
          </a:xfrm>
          <a:prstGeom prst="line">
            <a:avLst/>
          </a:prstGeom>
          <a:ln cap="flat" w="38100">
            <a:solidFill>
              <a:srgbClr val="D5D7D5"/>
            </a:solidFill>
            <a:prstDash val="solid"/>
            <a:headEnd type="none" len="sm" w="sm"/>
            <a:tailEnd type="oval" len="lg" w="lg"/>
          </a:ln>
        </p:spPr>
      </p:sp>
      <p:sp>
        <p:nvSpPr>
          <p:cNvPr name="TextBox 51" id="51"/>
          <p:cNvSpPr txBox="true"/>
          <p:nvPr/>
        </p:nvSpPr>
        <p:spPr>
          <a:xfrm rot="0">
            <a:off x="6562845" y="9012063"/>
            <a:ext cx="5162309" cy="358775"/>
          </a:xfrm>
          <a:prstGeom prst="rect">
            <a:avLst/>
          </a:prstGeom>
        </p:spPr>
        <p:txBody>
          <a:bodyPr anchor="t" rtlCol="false" tIns="0" lIns="0" bIns="0" rIns="0">
            <a:spAutoFit/>
          </a:bodyPr>
          <a:lstStyle/>
          <a:p>
            <a:pPr algn="ctr">
              <a:lnSpc>
                <a:spcPts val="2800"/>
              </a:lnSpc>
            </a:pPr>
            <a:r>
              <a:rPr lang="en-US" sz="2000">
                <a:solidFill>
                  <a:srgbClr val="FFFFFF"/>
                </a:solidFill>
                <a:latin typeface="Neue Machina"/>
                <a:ea typeface="Neue Machina"/>
                <a:cs typeface="Neue Machina"/>
                <a:sym typeface="Neue Machina"/>
              </a:rPr>
              <a:t>P552 Manufacturing</a:t>
            </a:r>
          </a:p>
        </p:txBody>
      </p:sp>
      <p:sp>
        <p:nvSpPr>
          <p:cNvPr name="TextBox 52" id="52"/>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ea typeface="Neue Machina"/>
                <a:cs typeface="Neue Machina"/>
                <a:sym typeface="Neue Machina"/>
              </a:rPr>
              <a:t>Page 03</a:t>
            </a:r>
          </a:p>
        </p:txBody>
      </p:sp>
      <p:grpSp>
        <p:nvGrpSpPr>
          <p:cNvPr name="Group 53" id="53"/>
          <p:cNvGrpSpPr/>
          <p:nvPr/>
        </p:nvGrpSpPr>
        <p:grpSpPr>
          <a:xfrm rot="0">
            <a:off x="15633392" y="973325"/>
            <a:ext cx="110750" cy="110750"/>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55" id="5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56" id="56"/>
          <p:cNvGrpSpPr/>
          <p:nvPr/>
        </p:nvGrpSpPr>
        <p:grpSpPr>
          <a:xfrm rot="0">
            <a:off x="15434100" y="973325"/>
            <a:ext cx="110750" cy="110750"/>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58" id="58"/>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59" id="59"/>
          <p:cNvSpPr txBox="true"/>
          <p:nvPr/>
        </p:nvSpPr>
        <p:spPr>
          <a:xfrm rot="0">
            <a:off x="4935778" y="7216657"/>
            <a:ext cx="2472227" cy="293356"/>
          </a:xfrm>
          <a:prstGeom prst="rect">
            <a:avLst/>
          </a:prstGeom>
        </p:spPr>
        <p:txBody>
          <a:bodyPr anchor="t" rtlCol="false" tIns="0" lIns="0" bIns="0" rIns="0">
            <a:spAutoFit/>
          </a:bodyPr>
          <a:lstStyle/>
          <a:p>
            <a:pPr algn="ctr">
              <a:lnSpc>
                <a:spcPts val="2174"/>
              </a:lnSpc>
            </a:pPr>
            <a:r>
              <a:rPr lang="en-US" sz="2174">
                <a:solidFill>
                  <a:srgbClr val="FFFFFF"/>
                </a:solidFill>
                <a:latin typeface="Neue Machina"/>
                <a:ea typeface="Neue Machina"/>
                <a:cs typeface="Neue Machina"/>
                <a:sym typeface="Neue Machina"/>
              </a:rPr>
              <a:t>Implementation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6E332E"/>
        </a:solidFill>
      </p:bgPr>
    </p:bg>
    <p:spTree>
      <p:nvGrpSpPr>
        <p:cNvPr id="1" name=""/>
        <p:cNvGrpSpPr/>
        <p:nvPr/>
      </p:nvGrpSpPr>
      <p:grpSpPr>
        <a:xfrm>
          <a:off x="0" y="0"/>
          <a:ext cx="0" cy="0"/>
          <a:chOff x="0" y="0"/>
          <a:chExt cx="0" cy="0"/>
        </a:xfrm>
      </p:grpSpPr>
      <p:grpSp>
        <p:nvGrpSpPr>
          <p:cNvPr name="Group 2" id="2"/>
          <p:cNvGrpSpPr/>
          <p:nvPr/>
        </p:nvGrpSpPr>
        <p:grpSpPr>
          <a:xfrm rot="0">
            <a:off x="-1312964" y="580144"/>
            <a:ext cx="6848350" cy="1595230"/>
            <a:chOff x="0" y="0"/>
            <a:chExt cx="1803681" cy="420143"/>
          </a:xfrm>
        </p:grpSpPr>
        <p:sp>
          <p:nvSpPr>
            <p:cNvPr name="Freeform 3" id="3"/>
            <p:cNvSpPr/>
            <p:nvPr/>
          </p:nvSpPr>
          <p:spPr>
            <a:xfrm flipH="false" flipV="false" rot="0">
              <a:off x="0" y="0"/>
              <a:ext cx="1803681" cy="420143"/>
            </a:xfrm>
            <a:custGeom>
              <a:avLst/>
              <a:gdLst/>
              <a:ahLst/>
              <a:cxnLst/>
              <a:rect r="r" b="b" t="t" l="l"/>
              <a:pathLst>
                <a:path h="420143" w="1803681">
                  <a:moveTo>
                    <a:pt x="113048" y="0"/>
                  </a:moveTo>
                  <a:lnTo>
                    <a:pt x="1690633" y="0"/>
                  </a:lnTo>
                  <a:cubicBezTo>
                    <a:pt x="1720615" y="0"/>
                    <a:pt x="1749369" y="11910"/>
                    <a:pt x="1770570" y="33111"/>
                  </a:cubicBezTo>
                  <a:cubicBezTo>
                    <a:pt x="1791770" y="54312"/>
                    <a:pt x="1803681" y="83066"/>
                    <a:pt x="1803681" y="113048"/>
                  </a:cubicBezTo>
                  <a:lnTo>
                    <a:pt x="1803681" y="307095"/>
                  </a:lnTo>
                  <a:cubicBezTo>
                    <a:pt x="1803681" y="337077"/>
                    <a:pt x="1791770" y="365831"/>
                    <a:pt x="1770570" y="387032"/>
                  </a:cubicBezTo>
                  <a:cubicBezTo>
                    <a:pt x="1749369" y="408233"/>
                    <a:pt x="1720615" y="420143"/>
                    <a:pt x="1690633" y="420143"/>
                  </a:cubicBezTo>
                  <a:lnTo>
                    <a:pt x="113048" y="420143"/>
                  </a:lnTo>
                  <a:cubicBezTo>
                    <a:pt x="83066" y="420143"/>
                    <a:pt x="54312" y="408233"/>
                    <a:pt x="33111" y="387032"/>
                  </a:cubicBezTo>
                  <a:cubicBezTo>
                    <a:pt x="11910" y="365831"/>
                    <a:pt x="0" y="337077"/>
                    <a:pt x="0" y="307095"/>
                  </a:cubicBezTo>
                  <a:lnTo>
                    <a:pt x="0" y="113048"/>
                  </a:lnTo>
                  <a:cubicBezTo>
                    <a:pt x="0" y="83066"/>
                    <a:pt x="11910" y="54312"/>
                    <a:pt x="33111" y="33111"/>
                  </a:cubicBezTo>
                  <a:cubicBezTo>
                    <a:pt x="54312" y="11910"/>
                    <a:pt x="83066" y="0"/>
                    <a:pt x="113048" y="0"/>
                  </a:cubicBezTo>
                  <a:close/>
                </a:path>
              </a:pathLst>
            </a:custGeom>
            <a:solidFill>
              <a:srgbClr val="000000">
                <a:alpha val="0"/>
              </a:srgbClr>
            </a:solidFill>
            <a:ln w="38100" cap="rnd">
              <a:solidFill>
                <a:srgbClr val="D5D7D5"/>
              </a:solidFill>
              <a:prstDash val="solid"/>
              <a:round/>
            </a:ln>
          </p:spPr>
        </p:sp>
        <p:sp>
          <p:nvSpPr>
            <p:cNvPr name="TextBox 4" id="4"/>
            <p:cNvSpPr txBox="true"/>
            <p:nvPr/>
          </p:nvSpPr>
          <p:spPr>
            <a:xfrm>
              <a:off x="0" y="-28575"/>
              <a:ext cx="1803681" cy="44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32684" y="973325"/>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8" id="8"/>
          <p:cNvSpPr txBox="true"/>
          <p:nvPr/>
        </p:nvSpPr>
        <p:spPr>
          <a:xfrm rot="0">
            <a:off x="1028700" y="1152525"/>
            <a:ext cx="3846771" cy="574294"/>
          </a:xfrm>
          <a:prstGeom prst="rect">
            <a:avLst/>
          </a:prstGeom>
        </p:spPr>
        <p:txBody>
          <a:bodyPr anchor="t" rtlCol="false" tIns="0" lIns="0" bIns="0" rIns="0">
            <a:spAutoFit/>
          </a:bodyPr>
          <a:lstStyle/>
          <a:p>
            <a:pPr algn="l">
              <a:lnSpc>
                <a:spcPts val="4012"/>
              </a:lnSpc>
            </a:pPr>
            <a:r>
              <a:rPr lang="en-US" sz="4612">
                <a:solidFill>
                  <a:srgbClr val="FFFFFF"/>
                </a:solidFill>
                <a:latin typeface="Neue Machina Ultra-Bold"/>
                <a:ea typeface="Neue Machina Ultra-Bold"/>
                <a:cs typeface="Neue Machina Ultra-Bold"/>
                <a:sym typeface="Neue Machina Ultra-Bold"/>
              </a:rPr>
              <a:t>Summary</a:t>
            </a:r>
          </a:p>
        </p:txBody>
      </p:sp>
      <p:sp>
        <p:nvSpPr>
          <p:cNvPr name="AutoShape 9" id="9"/>
          <p:cNvSpPr/>
          <p:nvPr/>
        </p:nvSpPr>
        <p:spPr>
          <a:xfrm>
            <a:off x="-1117835" y="9220026"/>
            <a:ext cx="6743748" cy="0"/>
          </a:xfrm>
          <a:prstGeom prst="line">
            <a:avLst/>
          </a:prstGeom>
          <a:ln cap="flat" w="38100">
            <a:solidFill>
              <a:srgbClr val="D5D7D5"/>
            </a:solidFill>
            <a:prstDash val="solid"/>
            <a:headEnd type="none" len="sm" w="sm"/>
            <a:tailEnd type="oval" len="lg" w="lg"/>
          </a:ln>
        </p:spPr>
      </p:sp>
      <p:sp>
        <p:nvSpPr>
          <p:cNvPr name="AutoShape 10" id="10"/>
          <p:cNvSpPr/>
          <p:nvPr/>
        </p:nvSpPr>
        <p:spPr>
          <a:xfrm flipH="true">
            <a:off x="12662087" y="9220026"/>
            <a:ext cx="6743748" cy="0"/>
          </a:xfrm>
          <a:prstGeom prst="line">
            <a:avLst/>
          </a:prstGeom>
          <a:ln cap="flat" w="38100">
            <a:solidFill>
              <a:srgbClr val="D5D7D5"/>
            </a:solidFill>
            <a:prstDash val="solid"/>
            <a:headEnd type="none" len="sm" w="sm"/>
            <a:tailEnd type="oval" len="lg" w="lg"/>
          </a:ln>
        </p:spPr>
      </p:sp>
      <p:sp>
        <p:nvSpPr>
          <p:cNvPr name="TextBox 11" id="11"/>
          <p:cNvSpPr txBox="true"/>
          <p:nvPr/>
        </p:nvSpPr>
        <p:spPr>
          <a:xfrm rot="0">
            <a:off x="6562845" y="9012063"/>
            <a:ext cx="5162309" cy="358775"/>
          </a:xfrm>
          <a:prstGeom prst="rect">
            <a:avLst/>
          </a:prstGeom>
        </p:spPr>
        <p:txBody>
          <a:bodyPr anchor="t" rtlCol="false" tIns="0" lIns="0" bIns="0" rIns="0">
            <a:spAutoFit/>
          </a:bodyPr>
          <a:lstStyle/>
          <a:p>
            <a:pPr algn="ctr">
              <a:lnSpc>
                <a:spcPts val="2800"/>
              </a:lnSpc>
            </a:pPr>
            <a:r>
              <a:rPr lang="en-US" sz="2000">
                <a:solidFill>
                  <a:srgbClr val="FFFFFF"/>
                </a:solidFill>
                <a:latin typeface="Neue Machina"/>
                <a:ea typeface="Neue Machina"/>
                <a:cs typeface="Neue Machina"/>
                <a:sym typeface="Neue Machina"/>
              </a:rPr>
              <a:t>P552 Manufacturing</a:t>
            </a:r>
          </a:p>
        </p:txBody>
      </p:sp>
      <p:sp>
        <p:nvSpPr>
          <p:cNvPr name="TextBox 12" id="12"/>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ea typeface="Neue Machina"/>
                <a:cs typeface="Neue Machina"/>
                <a:sym typeface="Neue Machina"/>
              </a:rPr>
              <a:t>Page 04</a:t>
            </a:r>
          </a:p>
        </p:txBody>
      </p:sp>
      <p:grpSp>
        <p:nvGrpSpPr>
          <p:cNvPr name="Group 13" id="13"/>
          <p:cNvGrpSpPr/>
          <p:nvPr/>
        </p:nvGrpSpPr>
        <p:grpSpPr>
          <a:xfrm rot="0">
            <a:off x="15633392" y="973325"/>
            <a:ext cx="110750" cy="110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6" id="16"/>
          <p:cNvGrpSpPr/>
          <p:nvPr/>
        </p:nvGrpSpPr>
        <p:grpSpPr>
          <a:xfrm rot="0">
            <a:off x="15434100" y="973325"/>
            <a:ext cx="110750" cy="11075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18" id="18"/>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19" id="19"/>
          <p:cNvSpPr txBox="true"/>
          <p:nvPr/>
        </p:nvSpPr>
        <p:spPr>
          <a:xfrm rot="0">
            <a:off x="1028700" y="2277820"/>
            <a:ext cx="16926471" cy="6980480"/>
          </a:xfrm>
          <a:prstGeom prst="rect">
            <a:avLst/>
          </a:prstGeom>
        </p:spPr>
        <p:txBody>
          <a:bodyPr anchor="t" rtlCol="false" tIns="0" lIns="0" bIns="0" rIns="0">
            <a:spAutoFit/>
          </a:bodyPr>
          <a:lstStyle/>
          <a:p>
            <a:pPr algn="l" marL="578166" indent="-289083" lvl="1">
              <a:lnSpc>
                <a:spcPts val="3749"/>
              </a:lnSpc>
              <a:buFont typeface="Arial"/>
              <a:buChar char="•"/>
            </a:pPr>
            <a:r>
              <a:rPr lang="en-US" sz="2677">
                <a:solidFill>
                  <a:srgbClr val="FFFFFF"/>
                </a:solidFill>
                <a:latin typeface="DM Sans"/>
                <a:ea typeface="DM Sans"/>
                <a:cs typeface="DM Sans"/>
                <a:sym typeface="DM Sans"/>
              </a:rPr>
              <a:t>P552-Manufacturing Analysis involves analyzing the various processes involved in manufacturing a product or part, including materials sourcing, production methods, quality control, and cost analysis. </a:t>
            </a:r>
          </a:p>
          <a:p>
            <a:pPr algn="l" marL="578166" indent="-289083" lvl="1">
              <a:lnSpc>
                <a:spcPts val="3749"/>
              </a:lnSpc>
              <a:buFont typeface="Arial"/>
              <a:buChar char="•"/>
            </a:pPr>
            <a:r>
              <a:rPr lang="en-US" sz="2677">
                <a:solidFill>
                  <a:srgbClr val="FFFFFF"/>
                </a:solidFill>
                <a:latin typeface="DM Sans"/>
                <a:ea typeface="DM Sans"/>
                <a:cs typeface="DM Sans"/>
                <a:sym typeface="DM Sans"/>
              </a:rPr>
              <a:t>By examining each stage of the manufacturing process, companies can identify areas for improvement, increase efficiency, and reduce costs. This analysis helps companies optimize their production processes to meet customer demand and maintain a competitive advantage in the market. </a:t>
            </a:r>
          </a:p>
          <a:p>
            <a:pPr algn="l" marL="578166" indent="-289083" lvl="1">
              <a:lnSpc>
                <a:spcPts val="3749"/>
              </a:lnSpc>
              <a:buFont typeface="Arial"/>
              <a:buChar char="•"/>
            </a:pPr>
            <a:r>
              <a:rPr lang="en-US" sz="2677">
                <a:solidFill>
                  <a:srgbClr val="FFFFFF"/>
                </a:solidFill>
                <a:latin typeface="DM Sans"/>
                <a:ea typeface="DM Sans"/>
                <a:cs typeface="DM Sans"/>
                <a:sym typeface="DM Sans"/>
              </a:rPr>
              <a:t>Additionally, manufacturing analysis can also help companies identify opportunities for innovation and new product development.</a:t>
            </a:r>
          </a:p>
          <a:p>
            <a:pPr algn="l" marL="578166" indent="-289083" lvl="1">
              <a:lnSpc>
                <a:spcPts val="3749"/>
              </a:lnSpc>
              <a:buFont typeface="Arial"/>
              <a:buChar char="•"/>
            </a:pPr>
            <a:r>
              <a:rPr lang="en-US" sz="2677">
                <a:solidFill>
                  <a:srgbClr val="FFFFFF"/>
                </a:solidFill>
                <a:latin typeface="DM Sans"/>
                <a:ea typeface="DM Sans"/>
                <a:cs typeface="DM Sans"/>
                <a:sym typeface="DM Sans"/>
              </a:rPr>
              <a:t>This analysis also focuses on identifying inefficiencies in the production process and finding ways to improve them. </a:t>
            </a:r>
          </a:p>
          <a:p>
            <a:pPr algn="l" marL="578166" indent="-289083" lvl="1">
              <a:lnSpc>
                <a:spcPts val="3749"/>
              </a:lnSpc>
              <a:buFont typeface="Arial"/>
              <a:buChar char="•"/>
            </a:pPr>
            <a:r>
              <a:rPr lang="en-US" sz="2677">
                <a:solidFill>
                  <a:srgbClr val="FFFFFF"/>
                </a:solidFill>
                <a:latin typeface="DM Sans"/>
                <a:ea typeface="DM Sans"/>
                <a:cs typeface="DM Sans"/>
                <a:sym typeface="DM Sans"/>
              </a:rPr>
              <a:t>This includes reviewing production data, identifying bottlenecks, evaluating equipment performance, and optimizing workflows. By analyzing manufacturing processes, companies can increase productivity, reduce costs, and improve overall efficiency.</a:t>
            </a:r>
          </a:p>
          <a:p>
            <a:pPr algn="l" marL="578166" indent="-289083" lvl="1">
              <a:lnSpc>
                <a:spcPts val="3749"/>
              </a:lnSpc>
              <a:buFont typeface="Arial"/>
              <a:buChar char="•"/>
            </a:pPr>
            <a:r>
              <a:rPr lang="en-US" sz="2677">
                <a:solidFill>
                  <a:srgbClr val="FFFFFF"/>
                </a:solidFill>
                <a:latin typeface="DM Sans"/>
                <a:ea typeface="DM Sans"/>
                <a:cs typeface="DM Sans"/>
                <a:sym typeface="DM Sans"/>
              </a:rPr>
              <a:t>Through continuous monitoring and analysis, businesses can make data-driven decisions to enhance their manufacturing operations and stay competitive in the market.</a:t>
            </a:r>
          </a:p>
          <a:p>
            <a:pPr algn="ctr">
              <a:lnSpc>
                <a:spcPts val="374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5D7D5"/>
        </a:solidFill>
      </p:bgPr>
    </p:bg>
    <p:spTree>
      <p:nvGrpSpPr>
        <p:cNvPr id="1" name=""/>
        <p:cNvGrpSpPr/>
        <p:nvPr/>
      </p:nvGrpSpPr>
      <p:grpSpPr>
        <a:xfrm>
          <a:off x="0" y="0"/>
          <a:ext cx="0" cy="0"/>
          <a:chOff x="0" y="0"/>
          <a:chExt cx="0" cy="0"/>
        </a:xfrm>
      </p:grpSpPr>
      <p:grpSp>
        <p:nvGrpSpPr>
          <p:cNvPr name="Group 2" id="2"/>
          <p:cNvGrpSpPr/>
          <p:nvPr/>
        </p:nvGrpSpPr>
        <p:grpSpPr>
          <a:xfrm rot="0">
            <a:off x="-1312964" y="580144"/>
            <a:ext cx="7612256" cy="1595230"/>
            <a:chOff x="0" y="0"/>
            <a:chExt cx="2004874" cy="420143"/>
          </a:xfrm>
        </p:grpSpPr>
        <p:sp>
          <p:nvSpPr>
            <p:cNvPr name="Freeform 3" id="3"/>
            <p:cNvSpPr/>
            <p:nvPr/>
          </p:nvSpPr>
          <p:spPr>
            <a:xfrm flipH="false" flipV="false" rot="0">
              <a:off x="0" y="0"/>
              <a:ext cx="2004874" cy="420143"/>
            </a:xfrm>
            <a:custGeom>
              <a:avLst/>
              <a:gdLst/>
              <a:ahLst/>
              <a:cxnLst/>
              <a:rect r="r" b="b" t="t" l="l"/>
              <a:pathLst>
                <a:path h="420143" w="2004874">
                  <a:moveTo>
                    <a:pt x="101703" y="0"/>
                  </a:moveTo>
                  <a:lnTo>
                    <a:pt x="1903171" y="0"/>
                  </a:lnTo>
                  <a:cubicBezTo>
                    <a:pt x="1959340" y="0"/>
                    <a:pt x="2004874" y="45534"/>
                    <a:pt x="2004874" y="101703"/>
                  </a:cubicBezTo>
                  <a:lnTo>
                    <a:pt x="2004874" y="318440"/>
                  </a:lnTo>
                  <a:cubicBezTo>
                    <a:pt x="2004874" y="345413"/>
                    <a:pt x="1994159" y="371282"/>
                    <a:pt x="1975086" y="390355"/>
                  </a:cubicBezTo>
                  <a:cubicBezTo>
                    <a:pt x="1956013" y="409428"/>
                    <a:pt x="1930144" y="420143"/>
                    <a:pt x="1903171" y="420143"/>
                  </a:cubicBezTo>
                  <a:lnTo>
                    <a:pt x="101703" y="420143"/>
                  </a:lnTo>
                  <a:cubicBezTo>
                    <a:pt x="74730" y="420143"/>
                    <a:pt x="48861" y="409428"/>
                    <a:pt x="29788" y="390355"/>
                  </a:cubicBezTo>
                  <a:cubicBezTo>
                    <a:pt x="10715" y="371282"/>
                    <a:pt x="0" y="345413"/>
                    <a:pt x="0" y="318440"/>
                  </a:cubicBezTo>
                  <a:lnTo>
                    <a:pt x="0" y="101703"/>
                  </a:lnTo>
                  <a:cubicBezTo>
                    <a:pt x="0" y="74730"/>
                    <a:pt x="10715" y="48861"/>
                    <a:pt x="29788" y="29788"/>
                  </a:cubicBezTo>
                  <a:cubicBezTo>
                    <a:pt x="48861" y="10715"/>
                    <a:pt x="74730" y="0"/>
                    <a:pt x="101703" y="0"/>
                  </a:cubicBezTo>
                  <a:close/>
                </a:path>
              </a:pathLst>
            </a:custGeom>
            <a:solidFill>
              <a:srgbClr val="000000">
                <a:alpha val="0"/>
              </a:srgbClr>
            </a:solidFill>
            <a:ln w="38100" cap="rnd">
              <a:solidFill>
                <a:srgbClr val="6E332E"/>
              </a:solidFill>
              <a:prstDash val="solid"/>
              <a:round/>
            </a:ln>
          </p:spPr>
        </p:sp>
        <p:sp>
          <p:nvSpPr>
            <p:cNvPr name="TextBox 4" id="4"/>
            <p:cNvSpPr txBox="true"/>
            <p:nvPr/>
          </p:nvSpPr>
          <p:spPr>
            <a:xfrm>
              <a:off x="0" y="-28575"/>
              <a:ext cx="2004874" cy="44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32684" y="973325"/>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a:ln w="19050" cap="sq">
              <a:solidFill>
                <a:srgbClr val="6E332E"/>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AutoShape 8" id="8"/>
          <p:cNvSpPr/>
          <p:nvPr/>
        </p:nvSpPr>
        <p:spPr>
          <a:xfrm>
            <a:off x="-1117835" y="9220026"/>
            <a:ext cx="6743748" cy="0"/>
          </a:xfrm>
          <a:prstGeom prst="line">
            <a:avLst/>
          </a:prstGeom>
          <a:ln cap="flat" w="38100">
            <a:solidFill>
              <a:srgbClr val="6E332E"/>
            </a:solidFill>
            <a:prstDash val="solid"/>
            <a:headEnd type="none" len="sm" w="sm"/>
            <a:tailEnd type="oval" len="lg" w="lg"/>
          </a:ln>
        </p:spPr>
      </p:sp>
      <p:sp>
        <p:nvSpPr>
          <p:cNvPr name="AutoShape 9" id="9"/>
          <p:cNvSpPr/>
          <p:nvPr/>
        </p:nvSpPr>
        <p:spPr>
          <a:xfrm flipH="true">
            <a:off x="12662087" y="9220026"/>
            <a:ext cx="6743748" cy="0"/>
          </a:xfrm>
          <a:prstGeom prst="line">
            <a:avLst/>
          </a:prstGeom>
          <a:ln cap="flat" w="38100">
            <a:solidFill>
              <a:srgbClr val="6E332E"/>
            </a:solidFill>
            <a:prstDash val="solid"/>
            <a:headEnd type="none" len="sm" w="sm"/>
            <a:tailEnd type="oval" len="lg" w="lg"/>
          </a:ln>
        </p:spPr>
      </p:sp>
      <p:grpSp>
        <p:nvGrpSpPr>
          <p:cNvPr name="Group 10" id="10"/>
          <p:cNvGrpSpPr/>
          <p:nvPr/>
        </p:nvGrpSpPr>
        <p:grpSpPr>
          <a:xfrm rot="0">
            <a:off x="15633392" y="973325"/>
            <a:ext cx="110750" cy="110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332E"/>
            </a:solidFill>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3" id="13"/>
          <p:cNvGrpSpPr/>
          <p:nvPr/>
        </p:nvGrpSpPr>
        <p:grpSpPr>
          <a:xfrm rot="0">
            <a:off x="15434100" y="973325"/>
            <a:ext cx="110750" cy="110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a:ln w="19050" cap="sq">
              <a:solidFill>
                <a:srgbClr val="6E332E"/>
              </a:solidFill>
              <a:prstDash val="solid"/>
              <a:miter/>
            </a:ln>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Freeform 16" id="16"/>
          <p:cNvSpPr/>
          <p:nvPr/>
        </p:nvSpPr>
        <p:spPr>
          <a:xfrm flipH="false" flipV="false" rot="0">
            <a:off x="9144000" y="2498865"/>
            <a:ext cx="6116545" cy="6133492"/>
          </a:xfrm>
          <a:custGeom>
            <a:avLst/>
            <a:gdLst/>
            <a:ahLst/>
            <a:cxnLst/>
            <a:rect r="r" b="b" t="t" l="l"/>
            <a:pathLst>
              <a:path h="6133492" w="6116545">
                <a:moveTo>
                  <a:pt x="0" y="0"/>
                </a:moveTo>
                <a:lnTo>
                  <a:pt x="6116545" y="0"/>
                </a:lnTo>
                <a:lnTo>
                  <a:pt x="6116545" y="6133492"/>
                </a:lnTo>
                <a:lnTo>
                  <a:pt x="0" y="6133492"/>
                </a:lnTo>
                <a:lnTo>
                  <a:pt x="0" y="0"/>
                </a:lnTo>
                <a:close/>
              </a:path>
            </a:pathLst>
          </a:custGeom>
          <a:blipFill>
            <a:blip r:embed="rId2"/>
            <a:stretch>
              <a:fillRect l="-524" t="0" r="-524" b="0"/>
            </a:stretch>
          </a:blipFill>
        </p:spPr>
      </p:sp>
      <p:sp>
        <p:nvSpPr>
          <p:cNvPr name="TextBox 17" id="17"/>
          <p:cNvSpPr txBox="true"/>
          <p:nvPr/>
        </p:nvSpPr>
        <p:spPr>
          <a:xfrm rot="0">
            <a:off x="1028700" y="1152525"/>
            <a:ext cx="4506686" cy="574294"/>
          </a:xfrm>
          <a:prstGeom prst="rect">
            <a:avLst/>
          </a:prstGeom>
        </p:spPr>
        <p:txBody>
          <a:bodyPr anchor="t" rtlCol="false" tIns="0" lIns="0" bIns="0" rIns="0">
            <a:spAutoFit/>
          </a:bodyPr>
          <a:lstStyle/>
          <a:p>
            <a:pPr algn="l">
              <a:lnSpc>
                <a:spcPts val="4012"/>
              </a:lnSpc>
            </a:pPr>
            <a:r>
              <a:rPr lang="en-US" sz="4612">
                <a:solidFill>
                  <a:srgbClr val="6E332E"/>
                </a:solidFill>
                <a:latin typeface="Neue Machina Ultra-Bold"/>
                <a:ea typeface="Neue Machina Ultra-Bold"/>
                <a:cs typeface="Neue Machina Ultra-Bold"/>
                <a:sym typeface="Neue Machina Ultra-Bold"/>
              </a:rPr>
              <a:t>KPI’s</a:t>
            </a:r>
          </a:p>
        </p:txBody>
      </p:sp>
      <p:sp>
        <p:nvSpPr>
          <p:cNvPr name="TextBox 18" id="18"/>
          <p:cNvSpPr txBox="true"/>
          <p:nvPr/>
        </p:nvSpPr>
        <p:spPr>
          <a:xfrm rot="0">
            <a:off x="6562845" y="9012063"/>
            <a:ext cx="5162309" cy="358775"/>
          </a:xfrm>
          <a:prstGeom prst="rect">
            <a:avLst/>
          </a:prstGeom>
        </p:spPr>
        <p:txBody>
          <a:bodyPr anchor="t" rtlCol="false" tIns="0" lIns="0" bIns="0" rIns="0">
            <a:spAutoFit/>
          </a:bodyPr>
          <a:lstStyle/>
          <a:p>
            <a:pPr algn="ctr">
              <a:lnSpc>
                <a:spcPts val="2800"/>
              </a:lnSpc>
            </a:pPr>
            <a:r>
              <a:rPr lang="en-US" sz="2000">
                <a:solidFill>
                  <a:srgbClr val="6E332E"/>
                </a:solidFill>
                <a:latin typeface="Neue Machina"/>
                <a:ea typeface="Neue Machina"/>
                <a:cs typeface="Neue Machina"/>
                <a:sym typeface="Neue Machina"/>
              </a:rPr>
              <a:t>P552 Manufacturing</a:t>
            </a:r>
          </a:p>
        </p:txBody>
      </p:sp>
      <p:sp>
        <p:nvSpPr>
          <p:cNvPr name="TextBox 19" id="19"/>
          <p:cNvSpPr txBox="true"/>
          <p:nvPr/>
        </p:nvSpPr>
        <p:spPr>
          <a:xfrm rot="0">
            <a:off x="16029159" y="820738"/>
            <a:ext cx="1230141" cy="358775"/>
          </a:xfrm>
          <a:prstGeom prst="rect">
            <a:avLst/>
          </a:prstGeom>
        </p:spPr>
        <p:txBody>
          <a:bodyPr anchor="t" rtlCol="false" tIns="0" lIns="0" bIns="0" rIns="0">
            <a:spAutoFit/>
          </a:bodyPr>
          <a:lstStyle/>
          <a:p>
            <a:pPr algn="r">
              <a:lnSpc>
                <a:spcPts val="2800"/>
              </a:lnSpc>
            </a:pPr>
            <a:r>
              <a:rPr lang="en-US" sz="2000">
                <a:solidFill>
                  <a:srgbClr val="6E332E"/>
                </a:solidFill>
                <a:latin typeface="Neue Machina"/>
                <a:ea typeface="Neue Machina"/>
                <a:cs typeface="Neue Machina"/>
                <a:sym typeface="Neue Machina"/>
              </a:rPr>
              <a:t>Page 05</a:t>
            </a:r>
          </a:p>
        </p:txBody>
      </p:sp>
      <p:sp>
        <p:nvSpPr>
          <p:cNvPr name="TextBox 20" id="20"/>
          <p:cNvSpPr txBox="true"/>
          <p:nvPr/>
        </p:nvSpPr>
        <p:spPr>
          <a:xfrm rot="0">
            <a:off x="1311455" y="2611485"/>
            <a:ext cx="7539890" cy="6646815"/>
          </a:xfrm>
          <a:prstGeom prst="rect">
            <a:avLst/>
          </a:prstGeom>
        </p:spPr>
        <p:txBody>
          <a:bodyPr anchor="t" rtlCol="false" tIns="0" lIns="0" bIns="0" rIns="0">
            <a:spAutoFit/>
          </a:bodyPr>
          <a:lstStyle/>
          <a:p>
            <a:pPr algn="l">
              <a:lnSpc>
                <a:spcPts val="3765"/>
              </a:lnSpc>
            </a:pPr>
            <a:r>
              <a:rPr lang="en-US" sz="2689">
                <a:solidFill>
                  <a:srgbClr val="6E332E"/>
                </a:solidFill>
                <a:latin typeface="DM Sans"/>
                <a:ea typeface="DM Sans"/>
                <a:cs typeface="DM Sans"/>
                <a:sym typeface="DM Sans"/>
              </a:rPr>
              <a:t>1.Manufacture Qty    </a:t>
            </a:r>
          </a:p>
          <a:p>
            <a:pPr algn="l">
              <a:lnSpc>
                <a:spcPts val="3765"/>
              </a:lnSpc>
            </a:pPr>
            <a:r>
              <a:rPr lang="en-US" sz="2689">
                <a:solidFill>
                  <a:srgbClr val="6E332E"/>
                </a:solidFill>
                <a:latin typeface="DM Sans"/>
                <a:ea typeface="DM Sans"/>
                <a:cs typeface="DM Sans"/>
                <a:sym typeface="DM Sans"/>
              </a:rPr>
              <a:t> 2.Ttl Rejected Qty     </a:t>
            </a:r>
          </a:p>
          <a:p>
            <a:pPr algn="l">
              <a:lnSpc>
                <a:spcPts val="3765"/>
              </a:lnSpc>
            </a:pPr>
            <a:r>
              <a:rPr lang="en-US" sz="2689">
                <a:solidFill>
                  <a:srgbClr val="6E332E"/>
                </a:solidFill>
                <a:latin typeface="DM Sans"/>
                <a:ea typeface="DM Sans"/>
                <a:cs typeface="DM Sans"/>
                <a:sym typeface="DM Sans"/>
              </a:rPr>
              <a:t> 2.Processed Qty    </a:t>
            </a:r>
          </a:p>
          <a:p>
            <a:pPr algn="l">
              <a:lnSpc>
                <a:spcPts val="3765"/>
              </a:lnSpc>
            </a:pPr>
            <a:r>
              <a:rPr lang="en-US" sz="2689">
                <a:solidFill>
                  <a:srgbClr val="6E332E"/>
                </a:solidFill>
                <a:latin typeface="DM Sans"/>
                <a:ea typeface="DM Sans"/>
                <a:cs typeface="DM Sans"/>
                <a:sym typeface="DM Sans"/>
              </a:rPr>
              <a:t> 3.Wastage Qty. </a:t>
            </a:r>
          </a:p>
          <a:p>
            <a:pPr algn="l">
              <a:lnSpc>
                <a:spcPts val="3765"/>
              </a:lnSpc>
            </a:pPr>
            <a:r>
              <a:rPr lang="en-US" sz="2689">
                <a:solidFill>
                  <a:srgbClr val="6E332E"/>
                </a:solidFill>
                <a:latin typeface="DM Sans"/>
                <a:ea typeface="DM Sans"/>
                <a:cs typeface="DM Sans"/>
                <a:sym typeface="DM Sans"/>
              </a:rPr>
              <a:t> 4.Employee Wise Rejected Qty.</a:t>
            </a:r>
          </a:p>
          <a:p>
            <a:pPr algn="l">
              <a:lnSpc>
                <a:spcPts val="3765"/>
              </a:lnSpc>
            </a:pPr>
            <a:r>
              <a:rPr lang="en-US" sz="2689">
                <a:solidFill>
                  <a:srgbClr val="6E332E"/>
                </a:solidFill>
                <a:latin typeface="DM Sans"/>
                <a:ea typeface="DM Sans"/>
                <a:cs typeface="DM Sans"/>
                <a:sym typeface="DM Sans"/>
              </a:rPr>
              <a:t> 5.Machine Wise Rejected Qty.</a:t>
            </a:r>
          </a:p>
          <a:p>
            <a:pPr algn="l">
              <a:lnSpc>
                <a:spcPts val="3765"/>
              </a:lnSpc>
            </a:pPr>
            <a:r>
              <a:rPr lang="en-US" sz="2689">
                <a:solidFill>
                  <a:srgbClr val="6E332E"/>
                </a:solidFill>
                <a:latin typeface="DM Sans"/>
                <a:ea typeface="DM Sans"/>
                <a:cs typeface="DM Sans"/>
                <a:sym typeface="DM Sans"/>
              </a:rPr>
              <a:t> 6.Production Comparison trend.</a:t>
            </a:r>
          </a:p>
          <a:p>
            <a:pPr algn="l">
              <a:lnSpc>
                <a:spcPts val="3765"/>
              </a:lnSpc>
            </a:pPr>
            <a:r>
              <a:rPr lang="en-US" sz="2689">
                <a:solidFill>
                  <a:srgbClr val="6E332E"/>
                </a:solidFill>
                <a:latin typeface="DM Sans"/>
                <a:ea typeface="DM Sans"/>
                <a:cs typeface="DM Sans"/>
                <a:sym typeface="DM Sans"/>
              </a:rPr>
              <a:t> 7.Manufacture Vs Rejected.</a:t>
            </a:r>
          </a:p>
          <a:p>
            <a:pPr algn="l">
              <a:lnSpc>
                <a:spcPts val="3765"/>
              </a:lnSpc>
            </a:pPr>
            <a:r>
              <a:rPr lang="en-US" sz="2689">
                <a:solidFill>
                  <a:srgbClr val="6E332E"/>
                </a:solidFill>
                <a:latin typeface="DM Sans"/>
                <a:ea typeface="DM Sans"/>
                <a:cs typeface="DM Sans"/>
                <a:sym typeface="DM Sans"/>
              </a:rPr>
              <a:t> 8.Department Wise Manufacture Vs Rejected.</a:t>
            </a:r>
          </a:p>
          <a:p>
            <a:pPr algn="l">
              <a:lnSpc>
                <a:spcPts val="3765"/>
              </a:lnSpc>
            </a:pPr>
            <a:r>
              <a:rPr lang="en-US" sz="2689">
                <a:solidFill>
                  <a:srgbClr val="6E332E"/>
                </a:solidFill>
                <a:latin typeface="DM Sans"/>
                <a:ea typeface="DM Sans"/>
                <a:cs typeface="DM Sans"/>
                <a:sym typeface="DM Sans"/>
              </a:rPr>
              <a:t>10.total under Production Qty. </a:t>
            </a:r>
          </a:p>
          <a:p>
            <a:pPr algn="l">
              <a:lnSpc>
                <a:spcPts val="3765"/>
              </a:lnSpc>
            </a:pPr>
            <a:r>
              <a:rPr lang="en-US" sz="2689">
                <a:solidFill>
                  <a:srgbClr val="6E332E"/>
                </a:solidFill>
                <a:latin typeface="DM Sans"/>
                <a:ea typeface="DM Sans"/>
                <a:cs typeface="DM Sans"/>
                <a:sym typeface="DM Sans"/>
              </a:rPr>
              <a:t>12.no of customers(Distinct Customers) </a:t>
            </a:r>
          </a:p>
          <a:p>
            <a:pPr algn="l">
              <a:lnSpc>
                <a:spcPts val="3765"/>
              </a:lnSpc>
            </a:pPr>
            <a:r>
              <a:rPr lang="en-US" sz="2689">
                <a:solidFill>
                  <a:srgbClr val="6E332E"/>
                </a:solidFill>
                <a:latin typeface="DM Sans"/>
                <a:ea typeface="DM Sans"/>
                <a:cs typeface="DM Sans"/>
                <a:sym typeface="DM Sans"/>
              </a:rPr>
              <a:t>13.top 5 buyers. in Percentage.</a:t>
            </a:r>
          </a:p>
          <a:p>
            <a:pPr algn="l">
              <a:lnSpc>
                <a:spcPts val="3765"/>
              </a:lnSpc>
            </a:pPr>
            <a:r>
              <a:rPr lang="en-US" sz="2689">
                <a:solidFill>
                  <a:srgbClr val="6E332E"/>
                </a:solidFill>
                <a:latin typeface="DM Sans"/>
                <a:ea typeface="DM Sans"/>
                <a:cs typeface="DM Sans"/>
                <a:sym typeface="DM Sans"/>
              </a:rPr>
              <a:t>14.dashboard Design.    </a:t>
            </a:r>
          </a:p>
          <a:p>
            <a:pPr algn="l">
              <a:lnSpc>
                <a:spcPts val="376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E332E"/>
        </a:solidFill>
      </p:bgPr>
    </p:bg>
    <p:spTree>
      <p:nvGrpSpPr>
        <p:cNvPr id="1" name=""/>
        <p:cNvGrpSpPr/>
        <p:nvPr/>
      </p:nvGrpSpPr>
      <p:grpSpPr>
        <a:xfrm>
          <a:off x="0" y="0"/>
          <a:ext cx="0" cy="0"/>
          <a:chOff x="0" y="0"/>
          <a:chExt cx="0" cy="0"/>
        </a:xfrm>
      </p:grpSpPr>
      <p:grpSp>
        <p:nvGrpSpPr>
          <p:cNvPr name="Group 2" id="2"/>
          <p:cNvGrpSpPr/>
          <p:nvPr/>
        </p:nvGrpSpPr>
        <p:grpSpPr>
          <a:xfrm rot="0">
            <a:off x="-1244003" y="286460"/>
            <a:ext cx="6848350" cy="1595230"/>
            <a:chOff x="0" y="0"/>
            <a:chExt cx="1803681" cy="420143"/>
          </a:xfrm>
        </p:grpSpPr>
        <p:sp>
          <p:nvSpPr>
            <p:cNvPr name="Freeform 3" id="3"/>
            <p:cNvSpPr/>
            <p:nvPr/>
          </p:nvSpPr>
          <p:spPr>
            <a:xfrm flipH="false" flipV="false" rot="0">
              <a:off x="0" y="0"/>
              <a:ext cx="1803681" cy="420143"/>
            </a:xfrm>
            <a:custGeom>
              <a:avLst/>
              <a:gdLst/>
              <a:ahLst/>
              <a:cxnLst/>
              <a:rect r="r" b="b" t="t" l="l"/>
              <a:pathLst>
                <a:path h="420143" w="1803681">
                  <a:moveTo>
                    <a:pt x="113048" y="0"/>
                  </a:moveTo>
                  <a:lnTo>
                    <a:pt x="1690633" y="0"/>
                  </a:lnTo>
                  <a:cubicBezTo>
                    <a:pt x="1720615" y="0"/>
                    <a:pt x="1749369" y="11910"/>
                    <a:pt x="1770570" y="33111"/>
                  </a:cubicBezTo>
                  <a:cubicBezTo>
                    <a:pt x="1791770" y="54312"/>
                    <a:pt x="1803681" y="83066"/>
                    <a:pt x="1803681" y="113048"/>
                  </a:cubicBezTo>
                  <a:lnTo>
                    <a:pt x="1803681" y="307095"/>
                  </a:lnTo>
                  <a:cubicBezTo>
                    <a:pt x="1803681" y="337077"/>
                    <a:pt x="1791770" y="365831"/>
                    <a:pt x="1770570" y="387032"/>
                  </a:cubicBezTo>
                  <a:cubicBezTo>
                    <a:pt x="1749369" y="408233"/>
                    <a:pt x="1720615" y="420143"/>
                    <a:pt x="1690633" y="420143"/>
                  </a:cubicBezTo>
                  <a:lnTo>
                    <a:pt x="113048" y="420143"/>
                  </a:lnTo>
                  <a:cubicBezTo>
                    <a:pt x="83066" y="420143"/>
                    <a:pt x="54312" y="408233"/>
                    <a:pt x="33111" y="387032"/>
                  </a:cubicBezTo>
                  <a:cubicBezTo>
                    <a:pt x="11910" y="365831"/>
                    <a:pt x="0" y="337077"/>
                    <a:pt x="0" y="307095"/>
                  </a:cubicBezTo>
                  <a:lnTo>
                    <a:pt x="0" y="113048"/>
                  </a:lnTo>
                  <a:cubicBezTo>
                    <a:pt x="0" y="83066"/>
                    <a:pt x="11910" y="54312"/>
                    <a:pt x="33111" y="33111"/>
                  </a:cubicBezTo>
                  <a:cubicBezTo>
                    <a:pt x="54312" y="11910"/>
                    <a:pt x="83066" y="0"/>
                    <a:pt x="113048" y="0"/>
                  </a:cubicBezTo>
                  <a:close/>
                </a:path>
              </a:pathLst>
            </a:custGeom>
            <a:solidFill>
              <a:srgbClr val="000000">
                <a:alpha val="0"/>
              </a:srgbClr>
            </a:solidFill>
            <a:ln w="38100" cap="rnd">
              <a:solidFill>
                <a:srgbClr val="D5D7D5"/>
              </a:solidFill>
              <a:prstDash val="solid"/>
              <a:round/>
            </a:ln>
          </p:spPr>
        </p:sp>
        <p:sp>
          <p:nvSpPr>
            <p:cNvPr name="TextBox 4" id="4"/>
            <p:cNvSpPr txBox="true"/>
            <p:nvPr/>
          </p:nvSpPr>
          <p:spPr>
            <a:xfrm>
              <a:off x="0" y="-28575"/>
              <a:ext cx="1803681" cy="44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32684" y="973325"/>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8" id="8"/>
          <p:cNvGrpSpPr/>
          <p:nvPr/>
        </p:nvGrpSpPr>
        <p:grpSpPr>
          <a:xfrm rot="0">
            <a:off x="15633392" y="973325"/>
            <a:ext cx="110750" cy="1107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10" id="10"/>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1" id="11"/>
          <p:cNvGrpSpPr/>
          <p:nvPr/>
        </p:nvGrpSpPr>
        <p:grpSpPr>
          <a:xfrm rot="0">
            <a:off x="15434100" y="973325"/>
            <a:ext cx="110750" cy="1107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13" id="13"/>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Freeform 14" id="14"/>
          <p:cNvSpPr/>
          <p:nvPr/>
        </p:nvSpPr>
        <p:spPr>
          <a:xfrm flipH="false" flipV="false" rot="0">
            <a:off x="1619455" y="1977128"/>
            <a:ext cx="15639845" cy="7816847"/>
          </a:xfrm>
          <a:custGeom>
            <a:avLst/>
            <a:gdLst/>
            <a:ahLst/>
            <a:cxnLst/>
            <a:rect r="r" b="b" t="t" l="l"/>
            <a:pathLst>
              <a:path h="7816847" w="15639845">
                <a:moveTo>
                  <a:pt x="0" y="0"/>
                </a:moveTo>
                <a:lnTo>
                  <a:pt x="15639845" y="0"/>
                </a:lnTo>
                <a:lnTo>
                  <a:pt x="15639845" y="7816846"/>
                </a:lnTo>
                <a:lnTo>
                  <a:pt x="0" y="7816846"/>
                </a:lnTo>
                <a:lnTo>
                  <a:pt x="0" y="0"/>
                </a:lnTo>
                <a:close/>
              </a:path>
            </a:pathLst>
          </a:custGeom>
          <a:blipFill>
            <a:blip r:embed="rId2"/>
            <a:stretch>
              <a:fillRect l="-321" t="-481" r="0" b="-481"/>
            </a:stretch>
          </a:blipFill>
        </p:spPr>
      </p:sp>
      <p:sp>
        <p:nvSpPr>
          <p:cNvPr name="TextBox 15" id="15"/>
          <p:cNvSpPr txBox="true"/>
          <p:nvPr/>
        </p:nvSpPr>
        <p:spPr>
          <a:xfrm rot="0">
            <a:off x="1028700" y="1152525"/>
            <a:ext cx="3846771" cy="574294"/>
          </a:xfrm>
          <a:prstGeom prst="rect">
            <a:avLst/>
          </a:prstGeom>
        </p:spPr>
        <p:txBody>
          <a:bodyPr anchor="t" rtlCol="false" tIns="0" lIns="0" bIns="0" rIns="0">
            <a:spAutoFit/>
          </a:bodyPr>
          <a:lstStyle/>
          <a:p>
            <a:pPr algn="l">
              <a:lnSpc>
                <a:spcPts val="4012"/>
              </a:lnSpc>
            </a:pPr>
            <a:r>
              <a:rPr lang="en-US" sz="4612">
                <a:solidFill>
                  <a:srgbClr val="FFFFFF"/>
                </a:solidFill>
                <a:latin typeface="Neue Machina Ultra-Bold"/>
                <a:ea typeface="Neue Machina Ultra-Bold"/>
                <a:cs typeface="Neue Machina Ultra-Bold"/>
                <a:sym typeface="Neue Machina Ultra-Bold"/>
              </a:rPr>
              <a:t>Excel </a:t>
            </a:r>
          </a:p>
        </p:txBody>
      </p:sp>
      <p:sp>
        <p:nvSpPr>
          <p:cNvPr name="TextBox 16" id="16"/>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ea typeface="Neue Machina"/>
                <a:cs typeface="Neue Machina"/>
                <a:sym typeface="Neue Machina"/>
              </a:rPr>
              <a:t>Page 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E332E"/>
        </a:solidFill>
      </p:bgPr>
    </p:bg>
    <p:spTree>
      <p:nvGrpSpPr>
        <p:cNvPr id="1" name=""/>
        <p:cNvGrpSpPr/>
        <p:nvPr/>
      </p:nvGrpSpPr>
      <p:grpSpPr>
        <a:xfrm>
          <a:off x="0" y="0"/>
          <a:ext cx="0" cy="0"/>
          <a:chOff x="0" y="0"/>
          <a:chExt cx="0" cy="0"/>
        </a:xfrm>
      </p:grpSpPr>
      <p:grpSp>
        <p:nvGrpSpPr>
          <p:cNvPr name="Group 2" id="2"/>
          <p:cNvGrpSpPr/>
          <p:nvPr/>
        </p:nvGrpSpPr>
        <p:grpSpPr>
          <a:xfrm rot="0">
            <a:off x="-1291398" y="381897"/>
            <a:ext cx="8484409" cy="1595230"/>
            <a:chOff x="0" y="0"/>
            <a:chExt cx="2234577" cy="420143"/>
          </a:xfrm>
        </p:grpSpPr>
        <p:sp>
          <p:nvSpPr>
            <p:cNvPr name="Freeform 3" id="3"/>
            <p:cNvSpPr/>
            <p:nvPr/>
          </p:nvSpPr>
          <p:spPr>
            <a:xfrm flipH="false" flipV="false" rot="0">
              <a:off x="0" y="0"/>
              <a:ext cx="2234577" cy="420143"/>
            </a:xfrm>
            <a:custGeom>
              <a:avLst/>
              <a:gdLst/>
              <a:ahLst/>
              <a:cxnLst/>
              <a:rect r="r" b="b" t="t" l="l"/>
              <a:pathLst>
                <a:path h="420143" w="2234577">
                  <a:moveTo>
                    <a:pt x="91249" y="0"/>
                  </a:moveTo>
                  <a:lnTo>
                    <a:pt x="2143328" y="0"/>
                  </a:lnTo>
                  <a:cubicBezTo>
                    <a:pt x="2193723" y="0"/>
                    <a:pt x="2234577" y="40853"/>
                    <a:pt x="2234577" y="91249"/>
                  </a:cubicBezTo>
                  <a:lnTo>
                    <a:pt x="2234577" y="328894"/>
                  </a:lnTo>
                  <a:cubicBezTo>
                    <a:pt x="2234577" y="379289"/>
                    <a:pt x="2193723" y="420143"/>
                    <a:pt x="2143328" y="420143"/>
                  </a:cubicBezTo>
                  <a:lnTo>
                    <a:pt x="91249" y="420143"/>
                  </a:lnTo>
                  <a:cubicBezTo>
                    <a:pt x="40853" y="420143"/>
                    <a:pt x="0" y="379289"/>
                    <a:pt x="0" y="328894"/>
                  </a:cubicBezTo>
                  <a:lnTo>
                    <a:pt x="0" y="91249"/>
                  </a:lnTo>
                  <a:cubicBezTo>
                    <a:pt x="0" y="40853"/>
                    <a:pt x="40853" y="0"/>
                    <a:pt x="91249" y="0"/>
                  </a:cubicBezTo>
                  <a:close/>
                </a:path>
              </a:pathLst>
            </a:custGeom>
            <a:solidFill>
              <a:srgbClr val="000000">
                <a:alpha val="0"/>
              </a:srgbClr>
            </a:solidFill>
            <a:ln w="38100" cap="rnd">
              <a:solidFill>
                <a:srgbClr val="D5D7D5"/>
              </a:solidFill>
              <a:prstDash val="solid"/>
              <a:round/>
            </a:ln>
          </p:spPr>
        </p:sp>
        <p:sp>
          <p:nvSpPr>
            <p:cNvPr name="TextBox 4" id="4"/>
            <p:cNvSpPr txBox="true"/>
            <p:nvPr/>
          </p:nvSpPr>
          <p:spPr>
            <a:xfrm>
              <a:off x="0" y="-28575"/>
              <a:ext cx="2234577" cy="44871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32684" y="973325"/>
            <a:ext cx="110750" cy="1107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7" id="7"/>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8" id="8"/>
          <p:cNvGrpSpPr/>
          <p:nvPr/>
        </p:nvGrpSpPr>
        <p:grpSpPr>
          <a:xfrm rot="0">
            <a:off x="15633392" y="973325"/>
            <a:ext cx="110750" cy="1107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10" id="10"/>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1" id="11"/>
          <p:cNvGrpSpPr/>
          <p:nvPr/>
        </p:nvGrpSpPr>
        <p:grpSpPr>
          <a:xfrm rot="0">
            <a:off x="15434100" y="973325"/>
            <a:ext cx="110750" cy="1107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13" id="13"/>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Freeform 14" id="14"/>
          <p:cNvSpPr/>
          <p:nvPr/>
        </p:nvSpPr>
        <p:spPr>
          <a:xfrm flipH="false" flipV="false" rot="0">
            <a:off x="1858896" y="2168013"/>
            <a:ext cx="15400404" cy="7784088"/>
          </a:xfrm>
          <a:custGeom>
            <a:avLst/>
            <a:gdLst/>
            <a:ahLst/>
            <a:cxnLst/>
            <a:rect r="r" b="b" t="t" l="l"/>
            <a:pathLst>
              <a:path h="7784088" w="15400404">
                <a:moveTo>
                  <a:pt x="0" y="0"/>
                </a:moveTo>
                <a:lnTo>
                  <a:pt x="15400404" y="0"/>
                </a:lnTo>
                <a:lnTo>
                  <a:pt x="15400404" y="7784088"/>
                </a:lnTo>
                <a:lnTo>
                  <a:pt x="0" y="7784088"/>
                </a:lnTo>
                <a:lnTo>
                  <a:pt x="0" y="0"/>
                </a:lnTo>
                <a:close/>
              </a:path>
            </a:pathLst>
          </a:custGeom>
          <a:blipFill>
            <a:blip r:embed="rId2"/>
            <a:stretch>
              <a:fillRect l="-54" t="0" r="-387" b="-750"/>
            </a:stretch>
          </a:blipFill>
        </p:spPr>
      </p:sp>
      <p:sp>
        <p:nvSpPr>
          <p:cNvPr name="TextBox 15" id="15"/>
          <p:cNvSpPr txBox="true"/>
          <p:nvPr/>
        </p:nvSpPr>
        <p:spPr>
          <a:xfrm rot="0">
            <a:off x="1028700" y="1152525"/>
            <a:ext cx="5729360" cy="574294"/>
          </a:xfrm>
          <a:prstGeom prst="rect">
            <a:avLst/>
          </a:prstGeom>
        </p:spPr>
        <p:txBody>
          <a:bodyPr anchor="t" rtlCol="false" tIns="0" lIns="0" bIns="0" rIns="0">
            <a:spAutoFit/>
          </a:bodyPr>
          <a:lstStyle/>
          <a:p>
            <a:pPr algn="l">
              <a:lnSpc>
                <a:spcPts val="4012"/>
              </a:lnSpc>
            </a:pPr>
            <a:r>
              <a:rPr lang="en-US" sz="4612">
                <a:solidFill>
                  <a:srgbClr val="FFFFFF"/>
                </a:solidFill>
                <a:latin typeface="Neue Machina Ultra-Bold"/>
                <a:ea typeface="Neue Machina Ultra-Bold"/>
                <a:cs typeface="Neue Machina Ultra-Bold"/>
                <a:sym typeface="Neue Machina Ultra-Bold"/>
              </a:rPr>
              <a:t>Tableau</a:t>
            </a:r>
          </a:p>
        </p:txBody>
      </p:sp>
      <p:sp>
        <p:nvSpPr>
          <p:cNvPr name="TextBox 16" id="16"/>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ea typeface="Neue Machina"/>
                <a:cs typeface="Neue Machina"/>
                <a:sym typeface="Neue Machina"/>
              </a:rPr>
              <a:t>Page 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E332E"/>
        </a:solidFill>
      </p:bgPr>
    </p:bg>
    <p:spTree>
      <p:nvGrpSpPr>
        <p:cNvPr id="1" name=""/>
        <p:cNvGrpSpPr/>
        <p:nvPr/>
      </p:nvGrpSpPr>
      <p:grpSpPr>
        <a:xfrm>
          <a:off x="0" y="0"/>
          <a:ext cx="0" cy="0"/>
          <a:chOff x="0" y="0"/>
          <a:chExt cx="0" cy="0"/>
        </a:xfrm>
      </p:grpSpPr>
      <p:grpSp>
        <p:nvGrpSpPr>
          <p:cNvPr name="Group 2" id="2"/>
          <p:cNvGrpSpPr/>
          <p:nvPr/>
        </p:nvGrpSpPr>
        <p:grpSpPr>
          <a:xfrm rot="0">
            <a:off x="-1291398" y="381897"/>
            <a:ext cx="8484409" cy="1595230"/>
            <a:chOff x="0" y="0"/>
            <a:chExt cx="2234577" cy="420143"/>
          </a:xfrm>
        </p:grpSpPr>
        <p:sp>
          <p:nvSpPr>
            <p:cNvPr name="Freeform 3" id="3"/>
            <p:cNvSpPr/>
            <p:nvPr/>
          </p:nvSpPr>
          <p:spPr>
            <a:xfrm flipH="false" flipV="false" rot="0">
              <a:off x="0" y="0"/>
              <a:ext cx="2234577" cy="420143"/>
            </a:xfrm>
            <a:custGeom>
              <a:avLst/>
              <a:gdLst/>
              <a:ahLst/>
              <a:cxnLst/>
              <a:rect r="r" b="b" t="t" l="l"/>
              <a:pathLst>
                <a:path h="420143" w="2234577">
                  <a:moveTo>
                    <a:pt x="91249" y="0"/>
                  </a:moveTo>
                  <a:lnTo>
                    <a:pt x="2143328" y="0"/>
                  </a:lnTo>
                  <a:cubicBezTo>
                    <a:pt x="2193723" y="0"/>
                    <a:pt x="2234577" y="40853"/>
                    <a:pt x="2234577" y="91249"/>
                  </a:cubicBezTo>
                  <a:lnTo>
                    <a:pt x="2234577" y="328894"/>
                  </a:lnTo>
                  <a:cubicBezTo>
                    <a:pt x="2234577" y="379289"/>
                    <a:pt x="2193723" y="420143"/>
                    <a:pt x="2143328" y="420143"/>
                  </a:cubicBezTo>
                  <a:lnTo>
                    <a:pt x="91249" y="420143"/>
                  </a:lnTo>
                  <a:cubicBezTo>
                    <a:pt x="40853" y="420143"/>
                    <a:pt x="0" y="379289"/>
                    <a:pt x="0" y="328894"/>
                  </a:cubicBezTo>
                  <a:lnTo>
                    <a:pt x="0" y="91249"/>
                  </a:lnTo>
                  <a:cubicBezTo>
                    <a:pt x="0" y="40853"/>
                    <a:pt x="40853" y="0"/>
                    <a:pt x="91249" y="0"/>
                  </a:cubicBezTo>
                  <a:close/>
                </a:path>
              </a:pathLst>
            </a:custGeom>
            <a:solidFill>
              <a:srgbClr val="000000">
                <a:alpha val="0"/>
              </a:srgbClr>
            </a:solidFill>
            <a:ln w="38100" cap="rnd">
              <a:solidFill>
                <a:srgbClr val="D5D7D5"/>
              </a:solidFill>
              <a:prstDash val="solid"/>
              <a:round/>
            </a:ln>
          </p:spPr>
        </p:sp>
        <p:sp>
          <p:nvSpPr>
            <p:cNvPr name="TextBox 4" id="4"/>
            <p:cNvSpPr txBox="true"/>
            <p:nvPr/>
          </p:nvSpPr>
          <p:spPr>
            <a:xfrm>
              <a:off x="0" y="-28575"/>
              <a:ext cx="2234577" cy="44871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381921" y="2288736"/>
            <a:ext cx="13524158" cy="7607339"/>
          </a:xfrm>
          <a:custGeom>
            <a:avLst/>
            <a:gdLst/>
            <a:ahLst/>
            <a:cxnLst/>
            <a:rect r="r" b="b" t="t" l="l"/>
            <a:pathLst>
              <a:path h="7607339" w="13524158">
                <a:moveTo>
                  <a:pt x="0" y="0"/>
                </a:moveTo>
                <a:lnTo>
                  <a:pt x="13524158" y="0"/>
                </a:lnTo>
                <a:lnTo>
                  <a:pt x="13524158" y="7607339"/>
                </a:lnTo>
                <a:lnTo>
                  <a:pt x="0" y="7607339"/>
                </a:lnTo>
                <a:lnTo>
                  <a:pt x="0" y="0"/>
                </a:lnTo>
                <a:close/>
              </a:path>
            </a:pathLst>
          </a:custGeom>
          <a:blipFill>
            <a:blip r:embed="rId2"/>
            <a:stretch>
              <a:fillRect l="0" t="0" r="0" b="0"/>
            </a:stretch>
          </a:blipFill>
        </p:spPr>
      </p:sp>
      <p:sp>
        <p:nvSpPr>
          <p:cNvPr name="TextBox 6" id="6"/>
          <p:cNvSpPr txBox="true"/>
          <p:nvPr/>
        </p:nvSpPr>
        <p:spPr>
          <a:xfrm rot="0">
            <a:off x="1028700" y="1152525"/>
            <a:ext cx="5729360" cy="574294"/>
          </a:xfrm>
          <a:prstGeom prst="rect">
            <a:avLst/>
          </a:prstGeom>
        </p:spPr>
        <p:txBody>
          <a:bodyPr anchor="t" rtlCol="false" tIns="0" lIns="0" bIns="0" rIns="0">
            <a:spAutoFit/>
          </a:bodyPr>
          <a:lstStyle/>
          <a:p>
            <a:pPr algn="l">
              <a:lnSpc>
                <a:spcPts val="4012"/>
              </a:lnSpc>
            </a:pPr>
            <a:r>
              <a:rPr lang="en-US" sz="4612">
                <a:solidFill>
                  <a:srgbClr val="FFFFFF"/>
                </a:solidFill>
                <a:latin typeface="Neue Machina Ultra-Bold"/>
                <a:ea typeface="Neue Machina Ultra-Bold"/>
                <a:cs typeface="Neue Machina Ultra-Bold"/>
                <a:sym typeface="Neue Machina Ultra-Bold"/>
              </a:rPr>
              <a:t>Overview Page</a:t>
            </a:r>
          </a:p>
        </p:txBody>
      </p:sp>
      <p:grpSp>
        <p:nvGrpSpPr>
          <p:cNvPr name="Group 7" id="7"/>
          <p:cNvGrpSpPr/>
          <p:nvPr/>
        </p:nvGrpSpPr>
        <p:grpSpPr>
          <a:xfrm rot="0">
            <a:off x="15832684" y="973325"/>
            <a:ext cx="110750" cy="1107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9" id="9"/>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0" id="10"/>
          <p:cNvGrpSpPr/>
          <p:nvPr/>
        </p:nvGrpSpPr>
        <p:grpSpPr>
          <a:xfrm rot="0">
            <a:off x="15633392" y="973325"/>
            <a:ext cx="110750" cy="110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3" id="13"/>
          <p:cNvGrpSpPr/>
          <p:nvPr/>
        </p:nvGrpSpPr>
        <p:grpSpPr>
          <a:xfrm rot="0">
            <a:off x="15434100" y="973325"/>
            <a:ext cx="110750" cy="110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16" id="16"/>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ea typeface="Neue Machina"/>
                <a:cs typeface="Neue Machina"/>
                <a:sym typeface="Neue Machina"/>
              </a:rPr>
              <a:t>Page 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E332E"/>
        </a:solidFill>
      </p:bgPr>
    </p:bg>
    <p:spTree>
      <p:nvGrpSpPr>
        <p:cNvPr id="1" name=""/>
        <p:cNvGrpSpPr/>
        <p:nvPr/>
      </p:nvGrpSpPr>
      <p:grpSpPr>
        <a:xfrm>
          <a:off x="0" y="0"/>
          <a:ext cx="0" cy="0"/>
          <a:chOff x="0" y="0"/>
          <a:chExt cx="0" cy="0"/>
        </a:xfrm>
      </p:grpSpPr>
      <p:grpSp>
        <p:nvGrpSpPr>
          <p:cNvPr name="Group 2" id="2"/>
          <p:cNvGrpSpPr/>
          <p:nvPr/>
        </p:nvGrpSpPr>
        <p:grpSpPr>
          <a:xfrm rot="0">
            <a:off x="-1291398" y="381897"/>
            <a:ext cx="8484409" cy="1595230"/>
            <a:chOff x="0" y="0"/>
            <a:chExt cx="2234577" cy="420143"/>
          </a:xfrm>
        </p:grpSpPr>
        <p:sp>
          <p:nvSpPr>
            <p:cNvPr name="Freeform 3" id="3"/>
            <p:cNvSpPr/>
            <p:nvPr/>
          </p:nvSpPr>
          <p:spPr>
            <a:xfrm flipH="false" flipV="false" rot="0">
              <a:off x="0" y="0"/>
              <a:ext cx="2234577" cy="420143"/>
            </a:xfrm>
            <a:custGeom>
              <a:avLst/>
              <a:gdLst/>
              <a:ahLst/>
              <a:cxnLst/>
              <a:rect r="r" b="b" t="t" l="l"/>
              <a:pathLst>
                <a:path h="420143" w="2234577">
                  <a:moveTo>
                    <a:pt x="91249" y="0"/>
                  </a:moveTo>
                  <a:lnTo>
                    <a:pt x="2143328" y="0"/>
                  </a:lnTo>
                  <a:cubicBezTo>
                    <a:pt x="2193723" y="0"/>
                    <a:pt x="2234577" y="40853"/>
                    <a:pt x="2234577" y="91249"/>
                  </a:cubicBezTo>
                  <a:lnTo>
                    <a:pt x="2234577" y="328894"/>
                  </a:lnTo>
                  <a:cubicBezTo>
                    <a:pt x="2234577" y="379289"/>
                    <a:pt x="2193723" y="420143"/>
                    <a:pt x="2143328" y="420143"/>
                  </a:cubicBezTo>
                  <a:lnTo>
                    <a:pt x="91249" y="420143"/>
                  </a:lnTo>
                  <a:cubicBezTo>
                    <a:pt x="40853" y="420143"/>
                    <a:pt x="0" y="379289"/>
                    <a:pt x="0" y="328894"/>
                  </a:cubicBezTo>
                  <a:lnTo>
                    <a:pt x="0" y="91249"/>
                  </a:lnTo>
                  <a:cubicBezTo>
                    <a:pt x="0" y="40853"/>
                    <a:pt x="40853" y="0"/>
                    <a:pt x="91249" y="0"/>
                  </a:cubicBezTo>
                  <a:close/>
                </a:path>
              </a:pathLst>
            </a:custGeom>
            <a:solidFill>
              <a:srgbClr val="000000">
                <a:alpha val="0"/>
              </a:srgbClr>
            </a:solidFill>
            <a:ln w="38100" cap="rnd">
              <a:solidFill>
                <a:srgbClr val="D5D7D5"/>
              </a:solidFill>
              <a:prstDash val="solid"/>
              <a:round/>
            </a:ln>
          </p:spPr>
        </p:sp>
        <p:sp>
          <p:nvSpPr>
            <p:cNvPr name="TextBox 4" id="4"/>
            <p:cNvSpPr txBox="true"/>
            <p:nvPr/>
          </p:nvSpPr>
          <p:spPr>
            <a:xfrm>
              <a:off x="0" y="-28575"/>
              <a:ext cx="2234577" cy="44871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40845" y="2125396"/>
            <a:ext cx="15545926" cy="7909282"/>
          </a:xfrm>
          <a:custGeom>
            <a:avLst/>
            <a:gdLst/>
            <a:ahLst/>
            <a:cxnLst/>
            <a:rect r="r" b="b" t="t" l="l"/>
            <a:pathLst>
              <a:path h="7909282" w="15545926">
                <a:moveTo>
                  <a:pt x="0" y="0"/>
                </a:moveTo>
                <a:lnTo>
                  <a:pt x="15545927" y="0"/>
                </a:lnTo>
                <a:lnTo>
                  <a:pt x="15545927" y="7909281"/>
                </a:lnTo>
                <a:lnTo>
                  <a:pt x="0" y="7909281"/>
                </a:lnTo>
                <a:lnTo>
                  <a:pt x="0" y="0"/>
                </a:lnTo>
                <a:close/>
              </a:path>
            </a:pathLst>
          </a:custGeom>
          <a:blipFill>
            <a:blip r:embed="rId2"/>
            <a:stretch>
              <a:fillRect l="-265" t="0" r="-1382" b="-595"/>
            </a:stretch>
          </a:blipFill>
        </p:spPr>
      </p:sp>
      <p:sp>
        <p:nvSpPr>
          <p:cNvPr name="TextBox 6" id="6"/>
          <p:cNvSpPr txBox="true"/>
          <p:nvPr/>
        </p:nvSpPr>
        <p:spPr>
          <a:xfrm rot="0">
            <a:off x="1028700" y="1152525"/>
            <a:ext cx="5729360" cy="574294"/>
          </a:xfrm>
          <a:prstGeom prst="rect">
            <a:avLst/>
          </a:prstGeom>
        </p:spPr>
        <p:txBody>
          <a:bodyPr anchor="t" rtlCol="false" tIns="0" lIns="0" bIns="0" rIns="0">
            <a:spAutoFit/>
          </a:bodyPr>
          <a:lstStyle/>
          <a:p>
            <a:pPr algn="l">
              <a:lnSpc>
                <a:spcPts val="4012"/>
              </a:lnSpc>
            </a:pPr>
            <a:r>
              <a:rPr lang="en-US" sz="4612">
                <a:solidFill>
                  <a:srgbClr val="FFFFFF"/>
                </a:solidFill>
                <a:latin typeface="Neue Machina Ultra-Bold"/>
                <a:ea typeface="Neue Machina Ultra-Bold"/>
                <a:cs typeface="Neue Machina Ultra-Bold"/>
                <a:sym typeface="Neue Machina Ultra-Bold"/>
              </a:rPr>
              <a:t>Power BI</a:t>
            </a:r>
          </a:p>
        </p:txBody>
      </p:sp>
      <p:grpSp>
        <p:nvGrpSpPr>
          <p:cNvPr name="Group 7" id="7"/>
          <p:cNvGrpSpPr/>
          <p:nvPr/>
        </p:nvGrpSpPr>
        <p:grpSpPr>
          <a:xfrm rot="0">
            <a:off x="15832684" y="973325"/>
            <a:ext cx="110750" cy="1107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9" id="9"/>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0" id="10"/>
          <p:cNvGrpSpPr/>
          <p:nvPr/>
        </p:nvGrpSpPr>
        <p:grpSpPr>
          <a:xfrm rot="0">
            <a:off x="15633392" y="973325"/>
            <a:ext cx="110750" cy="110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5D7D5"/>
            </a:solidFill>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grpSp>
        <p:nvGrpSpPr>
          <p:cNvPr name="Group 13" id="13"/>
          <p:cNvGrpSpPr/>
          <p:nvPr/>
        </p:nvGrpSpPr>
        <p:grpSpPr>
          <a:xfrm rot="0">
            <a:off x="15434100" y="973325"/>
            <a:ext cx="110750" cy="1107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D5D7D5"/>
              </a:solidFill>
              <a:prstDash val="solid"/>
              <a:miter/>
            </a:ln>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2174"/>
                </a:lnSpc>
              </a:pPr>
            </a:p>
          </p:txBody>
        </p:sp>
      </p:grpSp>
      <p:sp>
        <p:nvSpPr>
          <p:cNvPr name="TextBox 16" id="16"/>
          <p:cNvSpPr txBox="true"/>
          <p:nvPr/>
        </p:nvSpPr>
        <p:spPr>
          <a:xfrm rot="0">
            <a:off x="15888059" y="820738"/>
            <a:ext cx="1371241" cy="358775"/>
          </a:xfrm>
          <a:prstGeom prst="rect">
            <a:avLst/>
          </a:prstGeom>
        </p:spPr>
        <p:txBody>
          <a:bodyPr anchor="t" rtlCol="false" tIns="0" lIns="0" bIns="0" rIns="0">
            <a:spAutoFit/>
          </a:bodyPr>
          <a:lstStyle/>
          <a:p>
            <a:pPr algn="r">
              <a:lnSpc>
                <a:spcPts val="2800"/>
              </a:lnSpc>
            </a:pPr>
            <a:r>
              <a:rPr lang="en-US" sz="2000">
                <a:solidFill>
                  <a:srgbClr val="FFFFFF"/>
                </a:solidFill>
                <a:latin typeface="Neue Machina"/>
                <a:ea typeface="Neue Machina"/>
                <a:cs typeface="Neue Machina"/>
                <a:sym typeface="Neue Machina"/>
              </a:rPr>
              <a:t>Page 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DAGMTwj4gi4</dc:identifier>
  <dcterms:modified xsi:type="dcterms:W3CDTF">2011-08-01T06:04:30Z</dcterms:modified>
  <cp:revision>1</cp:revision>
  <dc:title>Beige Brown and Grey Minimal Modern Chemistry Thesis Defense Presentation</dc:title>
</cp:coreProperties>
</file>